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theme/theme7.xml" ContentType="application/vnd.openxmlformats-officedocument.theme+xml"/>
  <Override PartName="/ppt/slideLayouts/slideLayout2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7" r:id="rId5"/>
    <p:sldMasterId id="2147483659" r:id="rId6"/>
    <p:sldMasterId id="2147483674" r:id="rId7"/>
    <p:sldMasterId id="2147483676" r:id="rId8"/>
  </p:sldMasterIdLst>
  <p:notesMasterIdLst>
    <p:notesMasterId r:id="rId132"/>
  </p:notesMasterIdLst>
  <p:handoutMasterIdLst>
    <p:handoutMasterId r:id="rId133"/>
  </p:handoutMasterIdLst>
  <p:sldIdLst>
    <p:sldId id="462" r:id="rId9"/>
    <p:sldId id="463" r:id="rId10"/>
    <p:sldId id="464" r:id="rId11"/>
    <p:sldId id="465" r:id="rId12"/>
    <p:sldId id="577" r:id="rId13"/>
    <p:sldId id="716" r:id="rId14"/>
    <p:sldId id="715" r:id="rId15"/>
    <p:sldId id="717" r:id="rId16"/>
    <p:sldId id="718" r:id="rId17"/>
    <p:sldId id="719" r:id="rId18"/>
    <p:sldId id="720" r:id="rId19"/>
    <p:sldId id="721" r:id="rId20"/>
    <p:sldId id="722" r:id="rId21"/>
    <p:sldId id="723" r:id="rId22"/>
    <p:sldId id="724" r:id="rId23"/>
    <p:sldId id="725" r:id="rId24"/>
    <p:sldId id="726" r:id="rId25"/>
    <p:sldId id="727" r:id="rId26"/>
    <p:sldId id="728" r:id="rId27"/>
    <p:sldId id="854" r:id="rId28"/>
    <p:sldId id="730" r:id="rId29"/>
    <p:sldId id="731" r:id="rId30"/>
    <p:sldId id="732" r:id="rId31"/>
    <p:sldId id="734" r:id="rId32"/>
    <p:sldId id="735" r:id="rId33"/>
    <p:sldId id="736" r:id="rId34"/>
    <p:sldId id="737" r:id="rId35"/>
    <p:sldId id="738" r:id="rId36"/>
    <p:sldId id="739" r:id="rId37"/>
    <p:sldId id="740" r:id="rId38"/>
    <p:sldId id="741" r:id="rId39"/>
    <p:sldId id="742" r:id="rId40"/>
    <p:sldId id="743" r:id="rId41"/>
    <p:sldId id="744" r:id="rId42"/>
    <p:sldId id="745" r:id="rId43"/>
    <p:sldId id="746" r:id="rId44"/>
    <p:sldId id="747" r:id="rId45"/>
    <p:sldId id="748" r:id="rId46"/>
    <p:sldId id="749" r:id="rId47"/>
    <p:sldId id="750" r:id="rId48"/>
    <p:sldId id="751" r:id="rId49"/>
    <p:sldId id="752" r:id="rId50"/>
    <p:sldId id="753" r:id="rId51"/>
    <p:sldId id="754" r:id="rId52"/>
    <p:sldId id="755" r:id="rId53"/>
    <p:sldId id="756" r:id="rId54"/>
    <p:sldId id="757" r:id="rId55"/>
    <p:sldId id="855" r:id="rId56"/>
    <p:sldId id="759" r:id="rId57"/>
    <p:sldId id="760" r:id="rId58"/>
    <p:sldId id="863" r:id="rId59"/>
    <p:sldId id="761" r:id="rId60"/>
    <p:sldId id="762" r:id="rId61"/>
    <p:sldId id="763" r:id="rId62"/>
    <p:sldId id="764" r:id="rId63"/>
    <p:sldId id="765" r:id="rId64"/>
    <p:sldId id="766" r:id="rId65"/>
    <p:sldId id="856" r:id="rId66"/>
    <p:sldId id="767" r:id="rId67"/>
    <p:sldId id="768" r:id="rId68"/>
    <p:sldId id="769" r:id="rId69"/>
    <p:sldId id="770" r:id="rId70"/>
    <p:sldId id="857" r:id="rId71"/>
    <p:sldId id="771" r:id="rId72"/>
    <p:sldId id="858" r:id="rId73"/>
    <p:sldId id="772" r:id="rId74"/>
    <p:sldId id="773" r:id="rId75"/>
    <p:sldId id="774" r:id="rId76"/>
    <p:sldId id="775" r:id="rId77"/>
    <p:sldId id="776" r:id="rId78"/>
    <p:sldId id="777" r:id="rId79"/>
    <p:sldId id="778" r:id="rId80"/>
    <p:sldId id="779" r:id="rId81"/>
    <p:sldId id="780" r:id="rId82"/>
    <p:sldId id="781" r:id="rId83"/>
    <p:sldId id="782" r:id="rId84"/>
    <p:sldId id="783" r:id="rId85"/>
    <p:sldId id="784" r:id="rId86"/>
    <p:sldId id="785" r:id="rId87"/>
    <p:sldId id="786" r:id="rId88"/>
    <p:sldId id="787" r:id="rId89"/>
    <p:sldId id="788" r:id="rId90"/>
    <p:sldId id="789" r:id="rId91"/>
    <p:sldId id="790" r:id="rId92"/>
    <p:sldId id="791" r:id="rId93"/>
    <p:sldId id="792" r:id="rId94"/>
    <p:sldId id="793" r:id="rId95"/>
    <p:sldId id="794" r:id="rId96"/>
    <p:sldId id="795" r:id="rId97"/>
    <p:sldId id="796" r:id="rId98"/>
    <p:sldId id="797" r:id="rId99"/>
    <p:sldId id="798" r:id="rId100"/>
    <p:sldId id="799" r:id="rId101"/>
    <p:sldId id="800" r:id="rId102"/>
    <p:sldId id="801" r:id="rId103"/>
    <p:sldId id="859" r:id="rId104"/>
    <p:sldId id="811" r:id="rId105"/>
    <p:sldId id="812" r:id="rId106"/>
    <p:sldId id="813" r:id="rId107"/>
    <p:sldId id="814" r:id="rId108"/>
    <p:sldId id="815" r:id="rId109"/>
    <p:sldId id="860" r:id="rId110"/>
    <p:sldId id="834" r:id="rId111"/>
    <p:sldId id="835" r:id="rId112"/>
    <p:sldId id="836" r:id="rId113"/>
    <p:sldId id="837" r:id="rId114"/>
    <p:sldId id="838" r:id="rId115"/>
    <p:sldId id="839" r:id="rId116"/>
    <p:sldId id="861" r:id="rId117"/>
    <p:sldId id="841" r:id="rId118"/>
    <p:sldId id="842" r:id="rId119"/>
    <p:sldId id="843" r:id="rId120"/>
    <p:sldId id="844" r:id="rId121"/>
    <p:sldId id="862" r:id="rId122"/>
    <p:sldId id="846" r:id="rId123"/>
    <p:sldId id="847" r:id="rId124"/>
    <p:sldId id="848" r:id="rId125"/>
    <p:sldId id="849" r:id="rId126"/>
    <p:sldId id="850" r:id="rId127"/>
    <p:sldId id="851" r:id="rId128"/>
    <p:sldId id="852" r:id="rId129"/>
    <p:sldId id="853" r:id="rId130"/>
    <p:sldId id="264" r:id="rId1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NGJIAN" initial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2B26"/>
    <a:srgbClr val="49504F"/>
    <a:srgbClr val="B70006"/>
    <a:srgbClr val="FFFFE4"/>
    <a:srgbClr val="919191"/>
    <a:srgbClr val="333333"/>
    <a:srgbClr val="FFFFFF"/>
    <a:srgbClr val="B60206"/>
    <a:srgbClr val="D9D9D9"/>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50" autoAdjust="0"/>
    <p:restoredTop sz="95913" autoAdjust="0"/>
  </p:normalViewPr>
  <p:slideViewPr>
    <p:cSldViewPr snapToGrid="0">
      <p:cViewPr varScale="1">
        <p:scale>
          <a:sx n="111" d="100"/>
          <a:sy n="111" d="100"/>
        </p:scale>
        <p:origin x="162" y="102"/>
      </p:cViewPr>
      <p:guideLst/>
    </p:cSldViewPr>
  </p:slideViewPr>
  <p:notesTextViewPr>
    <p:cViewPr>
      <p:scale>
        <a:sx n="1" d="1"/>
        <a:sy n="1" d="1"/>
      </p:scale>
      <p:origin x="0" y="0"/>
    </p:cViewPr>
  </p:notesTextViewPr>
  <p:notesViewPr>
    <p:cSldViewPr snapToGrid="0">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handoutMaster" Target="handoutMasters/handoutMaster1.xml"/><Relationship Id="rId138" Type="http://schemas.openxmlformats.org/officeDocument/2006/relationships/tableStyles" Target="tableStyle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13" Type="http://schemas.openxmlformats.org/officeDocument/2006/relationships/slide" Target="slides/slide105.xml"/><Relationship Id="rId118" Type="http://schemas.openxmlformats.org/officeDocument/2006/relationships/slide" Target="slides/slide110.xml"/><Relationship Id="rId126" Type="http://schemas.openxmlformats.org/officeDocument/2006/relationships/slide" Target="slides/slide118.xml"/><Relationship Id="rId134"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slide" Target="slides/slide116.xml"/><Relationship Id="rId129" Type="http://schemas.openxmlformats.org/officeDocument/2006/relationships/slide" Target="slides/slide121.xml"/><Relationship Id="rId137"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viewProps" Target="viewProp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2021/1/21</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24</a:t>
            </a:fld>
            <a:endParaRPr lang="zh-CN" altLang="en-US"/>
          </a:p>
        </p:txBody>
      </p:sp>
    </p:spTree>
    <p:extLst>
      <p:ext uri="{BB962C8B-B14F-4D97-AF65-F5344CB8AC3E}">
        <p14:creationId xmlns:p14="http://schemas.microsoft.com/office/powerpoint/2010/main" val="2053258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42</a:t>
            </a:fld>
            <a:endParaRPr lang="zh-CN" altLang="en-US"/>
          </a:p>
        </p:txBody>
      </p:sp>
    </p:spTree>
    <p:extLst>
      <p:ext uri="{BB962C8B-B14F-4D97-AF65-F5344CB8AC3E}">
        <p14:creationId xmlns:p14="http://schemas.microsoft.com/office/powerpoint/2010/main" val="3293699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43</a:t>
            </a:fld>
            <a:endParaRPr lang="zh-CN" altLang="en-US"/>
          </a:p>
        </p:txBody>
      </p:sp>
    </p:spTree>
    <p:extLst>
      <p:ext uri="{BB962C8B-B14F-4D97-AF65-F5344CB8AC3E}">
        <p14:creationId xmlns:p14="http://schemas.microsoft.com/office/powerpoint/2010/main" val="2793071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44</a:t>
            </a:fld>
            <a:endParaRPr lang="zh-CN" altLang="en-US"/>
          </a:p>
        </p:txBody>
      </p:sp>
    </p:spTree>
    <p:extLst>
      <p:ext uri="{BB962C8B-B14F-4D97-AF65-F5344CB8AC3E}">
        <p14:creationId xmlns:p14="http://schemas.microsoft.com/office/powerpoint/2010/main" val="1831236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45</a:t>
            </a:fld>
            <a:endParaRPr lang="zh-CN" altLang="en-US"/>
          </a:p>
        </p:txBody>
      </p:sp>
    </p:spTree>
    <p:extLst>
      <p:ext uri="{BB962C8B-B14F-4D97-AF65-F5344CB8AC3E}">
        <p14:creationId xmlns:p14="http://schemas.microsoft.com/office/powerpoint/2010/main" val="210839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46</a:t>
            </a:fld>
            <a:endParaRPr lang="zh-CN" altLang="en-US"/>
          </a:p>
        </p:txBody>
      </p:sp>
    </p:spTree>
    <p:extLst>
      <p:ext uri="{BB962C8B-B14F-4D97-AF65-F5344CB8AC3E}">
        <p14:creationId xmlns:p14="http://schemas.microsoft.com/office/powerpoint/2010/main" val="1418173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47</a:t>
            </a:fld>
            <a:endParaRPr lang="zh-CN" altLang="en-US"/>
          </a:p>
        </p:txBody>
      </p:sp>
    </p:spTree>
    <p:extLst>
      <p:ext uri="{BB962C8B-B14F-4D97-AF65-F5344CB8AC3E}">
        <p14:creationId xmlns:p14="http://schemas.microsoft.com/office/powerpoint/2010/main" val="550712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49</a:t>
            </a:fld>
            <a:endParaRPr lang="zh-CN" altLang="en-US"/>
          </a:p>
        </p:txBody>
      </p:sp>
    </p:spTree>
    <p:extLst>
      <p:ext uri="{BB962C8B-B14F-4D97-AF65-F5344CB8AC3E}">
        <p14:creationId xmlns:p14="http://schemas.microsoft.com/office/powerpoint/2010/main" val="385656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50</a:t>
            </a:fld>
            <a:endParaRPr lang="zh-CN" altLang="en-US"/>
          </a:p>
        </p:txBody>
      </p:sp>
    </p:spTree>
    <p:extLst>
      <p:ext uri="{BB962C8B-B14F-4D97-AF65-F5344CB8AC3E}">
        <p14:creationId xmlns:p14="http://schemas.microsoft.com/office/powerpoint/2010/main" val="1321997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51</a:t>
            </a:fld>
            <a:endParaRPr lang="zh-CN" altLang="en-US"/>
          </a:p>
        </p:txBody>
      </p:sp>
    </p:spTree>
    <p:extLst>
      <p:ext uri="{BB962C8B-B14F-4D97-AF65-F5344CB8AC3E}">
        <p14:creationId xmlns:p14="http://schemas.microsoft.com/office/powerpoint/2010/main" val="3290175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113</a:t>
            </a:fld>
            <a:endParaRPr lang="zh-CN" altLang="en-US"/>
          </a:p>
        </p:txBody>
      </p:sp>
    </p:spTree>
    <p:extLst>
      <p:ext uri="{BB962C8B-B14F-4D97-AF65-F5344CB8AC3E}">
        <p14:creationId xmlns:p14="http://schemas.microsoft.com/office/powerpoint/2010/main" val="1020777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26</a:t>
            </a:fld>
            <a:endParaRPr lang="zh-CN" altLang="en-US"/>
          </a:p>
        </p:txBody>
      </p:sp>
    </p:spTree>
    <p:extLst>
      <p:ext uri="{BB962C8B-B14F-4D97-AF65-F5344CB8AC3E}">
        <p14:creationId xmlns:p14="http://schemas.microsoft.com/office/powerpoint/2010/main" val="378452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28</a:t>
            </a:fld>
            <a:endParaRPr lang="zh-CN" altLang="en-US"/>
          </a:p>
        </p:txBody>
      </p:sp>
    </p:spTree>
    <p:extLst>
      <p:ext uri="{BB962C8B-B14F-4D97-AF65-F5344CB8AC3E}">
        <p14:creationId xmlns:p14="http://schemas.microsoft.com/office/powerpoint/2010/main" val="55250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29</a:t>
            </a:fld>
            <a:endParaRPr lang="zh-CN" altLang="en-US"/>
          </a:p>
        </p:txBody>
      </p:sp>
    </p:spTree>
    <p:extLst>
      <p:ext uri="{BB962C8B-B14F-4D97-AF65-F5344CB8AC3E}">
        <p14:creationId xmlns:p14="http://schemas.microsoft.com/office/powerpoint/2010/main" val="2660450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30</a:t>
            </a:fld>
            <a:endParaRPr lang="zh-CN" altLang="en-US"/>
          </a:p>
        </p:txBody>
      </p:sp>
    </p:spTree>
    <p:extLst>
      <p:ext uri="{BB962C8B-B14F-4D97-AF65-F5344CB8AC3E}">
        <p14:creationId xmlns:p14="http://schemas.microsoft.com/office/powerpoint/2010/main" val="12073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38</a:t>
            </a:fld>
            <a:endParaRPr lang="zh-CN" altLang="en-US"/>
          </a:p>
        </p:txBody>
      </p:sp>
    </p:spTree>
    <p:extLst>
      <p:ext uri="{BB962C8B-B14F-4D97-AF65-F5344CB8AC3E}">
        <p14:creationId xmlns:p14="http://schemas.microsoft.com/office/powerpoint/2010/main" val="3434998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39</a:t>
            </a:fld>
            <a:endParaRPr lang="zh-CN" altLang="en-US"/>
          </a:p>
        </p:txBody>
      </p:sp>
    </p:spTree>
    <p:extLst>
      <p:ext uri="{BB962C8B-B14F-4D97-AF65-F5344CB8AC3E}">
        <p14:creationId xmlns:p14="http://schemas.microsoft.com/office/powerpoint/2010/main" val="761307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40</a:t>
            </a:fld>
            <a:endParaRPr lang="zh-CN" altLang="en-US"/>
          </a:p>
        </p:txBody>
      </p:sp>
    </p:spTree>
    <p:extLst>
      <p:ext uri="{BB962C8B-B14F-4D97-AF65-F5344CB8AC3E}">
        <p14:creationId xmlns:p14="http://schemas.microsoft.com/office/powerpoint/2010/main" val="1637720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41</a:t>
            </a:fld>
            <a:endParaRPr lang="zh-CN" altLang="en-US"/>
          </a:p>
        </p:txBody>
      </p:sp>
    </p:spTree>
    <p:extLst>
      <p:ext uri="{BB962C8B-B14F-4D97-AF65-F5344CB8AC3E}">
        <p14:creationId xmlns:p14="http://schemas.microsoft.com/office/powerpoint/2010/main" val="2317112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p>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2021/1/21</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2021/1/21</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heme" Target="../theme/theme6.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1.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grpSp>
        <p:nvGrpSpPr>
          <p:cNvPr id="5" name="组合 4"/>
          <p:cNvGrpSpPr/>
          <p:nvPr userDrawn="1"/>
        </p:nvGrpSpPr>
        <p:grpSpPr>
          <a:xfrm>
            <a:off x="2126595" y="2260317"/>
            <a:ext cx="2280944" cy="1168683"/>
            <a:chOff x="1984355" y="1223746"/>
            <a:chExt cx="2280944" cy="1168683"/>
          </a:xfrm>
        </p:grpSpPr>
        <p:sp>
          <p:nvSpPr>
            <p:cNvPr id="20" name="文本框 1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hyperlink" Target="https://ci.apache.org/projects/flink/flink-docs-release-1.9/zh/ops/filesystems/index.html" TargetMode="Externa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hyperlink" Target="#partfile"/><Relationship Id="rId2" Type="http://schemas.openxmlformats.org/officeDocument/2006/relationships/hyperlink" Target="https://ci.apache.org/projects/flink/flink-docs-release-1.9/ops/filesystems/index.html" TargetMode="Externa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hyperlink" Target="https://zhuanlan.zhihu.com/p/338506408" TargetMode="External"/><Relationship Id="rId2" Type="http://schemas.openxmlformats.org/officeDocument/2006/relationships/hyperlink" Target="https://ci.apache.org/projects/flink/flink-docs-release-1.12/dev/table/connectors/hive/" TargetMode="Externa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hyperlink" Target="https://ci.apache.org/projects/flink/flink-docs-release-1.12/dev/table/connectors/hive/" TargetMode="Externa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zhuanlan.zhihu.com/p/340560908" TargetMode="External"/><Relationship Id="rId2" Type="http://schemas.openxmlformats.org/officeDocument/2006/relationships/hyperlink" Target="https://ci.apache.org/projects/flink/flink-docs-release-1.12/dev/stream/operators/joining.html" TargetMode="Externa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hyperlink" Target="https://blog.csdn.net/andyonlines/article/details/108173259"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kafka-producer"/><Relationship Id="rId2" Type="http://schemas.openxmlformats.org/officeDocument/2006/relationships/hyperlink" Target="#kafka-consumer"/><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zhoukaibo.com/tags/flink/" TargetMode="Externa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hyperlink" Target="https://zhoukaibo.com/tags/flink/"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hyperlink" Target="https://ververica.cn/developers/flink-kafka-end-to-end-exactly-once-analysis/"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hyperlink" Target="https://ververica.cn/developers/flink-kafka-end-to-end-exactly-once-analysis/" TargetMode="Externa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hyperlink" Target="https://ververica.cn/developers/flink-kafka-end-to-end-exactly-once-analysis/" TargetMode="Externa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hyperlink" Target="https://ververica.cn/developers/flink-kafka-end-to-end-exactly-once-analysis/" TargetMode="Externa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ci.apache.org/projects/flink/flink-docs-release-1.12/dev/stream/operators/asyncio.html" TargetMode="Externa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5500" y="2952091"/>
            <a:ext cx="10541000" cy="1158875"/>
          </a:xfrm>
        </p:spPr>
        <p:txBody>
          <a:bodyPr/>
          <a:lstStyle/>
          <a:p>
            <a:r>
              <a:rPr kumimoji="1" lang="en-US" altLang="zh-CN" dirty="0" err="1"/>
              <a:t>Flink</a:t>
            </a:r>
            <a:r>
              <a:rPr kumimoji="1" lang="zh-CN" altLang="en-US" dirty="0"/>
              <a:t>高级特性和新特性</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AFEBB5B-F49D-4E9E-AC9B-716E1CBCA32A}"/>
              </a:ext>
            </a:extLst>
          </p:cNvPr>
          <p:cNvSpPr>
            <a:spLocks noGrp="1"/>
          </p:cNvSpPr>
          <p:nvPr>
            <p:ph type="body" sz="quarter" idx="11"/>
          </p:nvPr>
        </p:nvSpPr>
        <p:spPr>
          <a:xfrm>
            <a:off x="710881" y="4258297"/>
            <a:ext cx="10749598" cy="1019873"/>
          </a:xfrm>
        </p:spPr>
        <p:txBody>
          <a:bodyPr/>
          <a:lstStyle/>
          <a:p>
            <a:pPr marL="0" indent="0">
              <a:buNone/>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实时过滤出配置中的用户，并在事件流中补全这批用户的基础信息。</a:t>
            </a:r>
          </a:p>
          <a:p>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事件流：表示用户在某个时刻浏览或点击了某个商品，格式如下。</a:t>
            </a:r>
          </a:p>
          <a:p>
            <a:pPr marL="0" indent="0">
              <a:buNone/>
            </a:pPr>
            <a:endParaRPr lang="zh-CN" altLang="en-US" dirty="0"/>
          </a:p>
        </p:txBody>
      </p:sp>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r>
              <a:rPr lang="zh-CN" altLang="en-US"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需求</a:t>
            </a:r>
            <a:r>
              <a:rPr lang="en-US" altLang="zh-CN"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实现配置动态更新</a:t>
            </a:r>
            <a:endParaRPr lang="zh-CN" altLang="en-US" dirty="0"/>
          </a:p>
        </p:txBody>
      </p:sp>
      <p:pic>
        <p:nvPicPr>
          <p:cNvPr id="5" name="图片 4">
            <a:extLst>
              <a:ext uri="{FF2B5EF4-FFF2-40B4-BE49-F238E27FC236}">
                <a16:creationId xmlns:a16="http://schemas.microsoft.com/office/drawing/2014/main" id="{650BB09F-B1A1-4E86-8D96-75F75EB55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447669" y="826338"/>
            <a:ext cx="7276022" cy="3367000"/>
          </a:xfrm>
          <a:prstGeom prst="rect">
            <a:avLst/>
          </a:prstGeom>
          <a:noFill/>
          <a:ln>
            <a:noFill/>
          </a:ln>
        </p:spPr>
      </p:pic>
      <p:sp>
        <p:nvSpPr>
          <p:cNvPr id="7" name="文本框 6">
            <a:extLst>
              <a:ext uri="{FF2B5EF4-FFF2-40B4-BE49-F238E27FC236}">
                <a16:creationId xmlns:a16="http://schemas.microsoft.com/office/drawing/2014/main" id="{B5914D78-9A11-4741-BE22-BAE84336600F}"/>
              </a:ext>
            </a:extLst>
          </p:cNvPr>
          <p:cNvSpPr txBox="1"/>
          <p:nvPr/>
        </p:nvSpPr>
        <p:spPr>
          <a:xfrm>
            <a:off x="903082" y="5343129"/>
            <a:ext cx="9725685" cy="697627"/>
          </a:xfrm>
          <a:prstGeom prst="rect">
            <a:avLst/>
          </a:prstGeom>
          <a:noFill/>
        </p:spPr>
        <p:txBody>
          <a:bodyPr wrap="square">
            <a:spAutoFit/>
          </a:bodyPr>
          <a:lstStyle/>
          <a:p>
            <a:pPr algn="just">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userID</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"user_3",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eventTime</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"2019-08-17 12:19:47",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eventType</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"browse",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productID</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1}</a:t>
            </a:r>
          </a:p>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userID</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"user_2",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eventTime</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"2019-08-17 12:19:48",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eventType</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"click",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productID</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1}</a:t>
            </a:r>
          </a:p>
        </p:txBody>
      </p:sp>
    </p:spTree>
    <p:extLst>
      <p:ext uri="{BB962C8B-B14F-4D97-AF65-F5344CB8AC3E}">
        <p14:creationId xmlns:p14="http://schemas.microsoft.com/office/powerpoint/2010/main" val="32492840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介绍</a:t>
            </a:r>
            <a:endParaRPr lang="en-US" altLang="zh-CN" dirty="0"/>
          </a:p>
        </p:txBody>
      </p:sp>
      <p:sp>
        <p:nvSpPr>
          <p:cNvPr id="3" name="文本占位符 2"/>
          <p:cNvSpPr>
            <a:spLocks noGrp="1"/>
          </p:cNvSpPr>
          <p:nvPr>
            <p:ph type="body" sz="quarter" idx="10"/>
          </p:nvPr>
        </p:nvSpPr>
        <p:spPr/>
        <p:txBody>
          <a:bodyPr/>
          <a:lstStyle/>
          <a:p>
            <a:r>
              <a:rPr lang="en-US" altLang="zh-CN" dirty="0"/>
              <a:t>Async I/O API</a:t>
            </a:r>
          </a:p>
        </p:txBody>
      </p:sp>
      <p:sp>
        <p:nvSpPr>
          <p:cNvPr id="9" name="文本框 8">
            <a:extLst>
              <a:ext uri="{FF2B5EF4-FFF2-40B4-BE49-F238E27FC236}">
                <a16:creationId xmlns:a16="http://schemas.microsoft.com/office/drawing/2014/main" id="{69390006-5806-4C7F-ABAA-4D8A038A9074}"/>
              </a:ext>
            </a:extLst>
          </p:cNvPr>
          <p:cNvSpPr txBox="1"/>
          <p:nvPr/>
        </p:nvSpPr>
        <p:spPr>
          <a:xfrm>
            <a:off x="710880" y="1646133"/>
            <a:ext cx="10970132" cy="2228815"/>
          </a:xfrm>
          <a:prstGeom prst="rect">
            <a:avLst/>
          </a:prstGeom>
          <a:noFill/>
        </p:spPr>
        <p:txBody>
          <a:bodyPr wrap="square">
            <a:spAutoFit/>
          </a:bodyPr>
          <a:lstStyle/>
          <a:p>
            <a:pPr>
              <a:spcBef>
                <a:spcPts val="900"/>
              </a:spcBef>
              <a:spcAft>
                <a:spcPts val="900"/>
              </a:spcAft>
            </a:pPr>
            <a:r>
              <a:rPr lang="en-US" altLang="zh-CN"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Async I/O API</a:t>
            </a: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允许用户在数据流中使用异步客户端访问外部存储，该</a:t>
            </a:r>
            <a:r>
              <a:rPr lang="en-US" altLang="zh-CN"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API</a:t>
            </a: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处理与数据流的集成，以及消息顺序性（</a:t>
            </a:r>
            <a:r>
              <a:rPr lang="en-US" altLang="zh-CN"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Order</a:t>
            </a: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），事件时间（</a:t>
            </a:r>
            <a:r>
              <a:rPr lang="en-US" altLang="zh-CN" sz="1800" dirty="0" err="1">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EventTime</a:t>
            </a: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），一致性（容错）等脏活累活，用户只专注于业务</a:t>
            </a: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900"/>
              </a:spcBef>
              <a:spcAft>
                <a:spcPts val="900"/>
              </a:spcAft>
            </a:pP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如果目标数据库中有异步客户端，则三步即可实现异步流式转换操作（针对该数据库的异步）：</a:t>
            </a: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342900" lvl="0" indent="-342900">
              <a:spcBef>
                <a:spcPts val="150"/>
              </a:spcBef>
              <a:spcAft>
                <a:spcPts val="15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实现用来分发请求的</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AsyncFunction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，用来向数据库发送异步请求并设置回调</a:t>
            </a:r>
          </a:p>
          <a:p>
            <a:pPr marL="342900" lvl="0" indent="-342900">
              <a:spcBef>
                <a:spcPts val="150"/>
              </a:spcBef>
              <a:spcAft>
                <a:spcPts val="15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获取操作结果的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callback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，并将它提交给</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ResultFuture</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342900" lvl="0" indent="-342900">
              <a:spcBef>
                <a:spcPts val="150"/>
              </a:spcBef>
              <a:spcAft>
                <a:spcPts val="15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将异步</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I/O</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操作应用于</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DataStream</a:t>
            </a:r>
          </a:p>
        </p:txBody>
      </p:sp>
    </p:spTree>
    <p:extLst>
      <p:ext uri="{BB962C8B-B14F-4D97-AF65-F5344CB8AC3E}">
        <p14:creationId xmlns:p14="http://schemas.microsoft.com/office/powerpoint/2010/main" val="9616180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介绍</a:t>
            </a:r>
            <a:endParaRPr lang="en-US" altLang="zh-CN" dirty="0"/>
          </a:p>
        </p:txBody>
      </p:sp>
      <p:sp>
        <p:nvSpPr>
          <p:cNvPr id="3" name="文本占位符 2"/>
          <p:cNvSpPr>
            <a:spLocks noGrp="1"/>
          </p:cNvSpPr>
          <p:nvPr>
            <p:ph type="body" sz="quarter" idx="10"/>
          </p:nvPr>
        </p:nvSpPr>
        <p:spPr/>
        <p:txBody>
          <a:bodyPr/>
          <a:lstStyle/>
          <a:p>
            <a:r>
              <a:rPr lang="en-US" altLang="zh-CN" dirty="0"/>
              <a:t>Async I/O API</a:t>
            </a:r>
          </a:p>
        </p:txBody>
      </p:sp>
      <p:pic>
        <p:nvPicPr>
          <p:cNvPr id="5" name="图片 4">
            <a:extLst>
              <a:ext uri="{FF2B5EF4-FFF2-40B4-BE49-F238E27FC236}">
                <a16:creationId xmlns:a16="http://schemas.microsoft.com/office/drawing/2014/main" id="{16FA1ECA-058F-406B-BD71-C69B470D6FF5}"/>
              </a:ext>
            </a:extLst>
          </p:cNvPr>
          <p:cNvPicPr>
            <a:picLocks noChangeAspect="1"/>
          </p:cNvPicPr>
          <p:nvPr/>
        </p:nvPicPr>
        <p:blipFill>
          <a:blip r:embed="rId2"/>
          <a:stretch>
            <a:fillRect/>
          </a:stretch>
        </p:blipFill>
        <p:spPr>
          <a:xfrm>
            <a:off x="3541811" y="1035143"/>
            <a:ext cx="5205373" cy="5609093"/>
          </a:xfrm>
          <a:prstGeom prst="rect">
            <a:avLst/>
          </a:prstGeom>
          <a:noFill/>
          <a:ln>
            <a:noFill/>
          </a:ln>
        </p:spPr>
      </p:pic>
    </p:spTree>
    <p:extLst>
      <p:ext uri="{BB962C8B-B14F-4D97-AF65-F5344CB8AC3E}">
        <p14:creationId xmlns:p14="http://schemas.microsoft.com/office/powerpoint/2010/main" val="6081043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133315" y="2768283"/>
            <a:ext cx="7058685" cy="548322"/>
          </a:xfrm>
        </p:spPr>
        <p:txBody>
          <a:bodyPr>
            <a:normAutofit fontScale="90000"/>
          </a:bodyPr>
          <a:lstStyle/>
          <a:p>
            <a:r>
              <a:rPr lang="zh-CN" altLang="en-US"/>
              <a:t>第五章 </a:t>
            </a:r>
            <a:r>
              <a:rPr lang="en-US" altLang="zh-CN"/>
              <a:t>Streaming File Sink</a:t>
            </a:r>
            <a:endParaRPr lang="zh-CN" altLang="en-US" dirty="0"/>
          </a:p>
        </p:txBody>
      </p:sp>
      <p:sp>
        <p:nvSpPr>
          <p:cNvPr id="5" name="文本占位符 4"/>
          <p:cNvSpPr>
            <a:spLocks noGrp="1"/>
          </p:cNvSpPr>
          <p:nvPr>
            <p:ph type="body" sz="quarter" idx="11"/>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10145339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介绍</a:t>
            </a:r>
            <a:endParaRPr lang="en-US" altLang="zh-CN" dirty="0"/>
          </a:p>
        </p:txBody>
      </p:sp>
      <p:sp>
        <p:nvSpPr>
          <p:cNvPr id="3" name="文本占位符 2"/>
          <p:cNvSpPr>
            <a:spLocks noGrp="1"/>
          </p:cNvSpPr>
          <p:nvPr>
            <p:ph type="body" sz="quarter" idx="10"/>
          </p:nvPr>
        </p:nvSpPr>
        <p:spPr/>
        <p:txBody>
          <a:bodyPr/>
          <a:lstStyle/>
          <a:p>
            <a:r>
              <a:rPr lang="zh-CN" altLang="en-US" dirty="0"/>
              <a:t>场景描述</a:t>
            </a:r>
            <a:endParaRPr lang="en-US" altLang="zh-CN" dirty="0"/>
          </a:p>
        </p:txBody>
      </p:sp>
      <p:sp>
        <p:nvSpPr>
          <p:cNvPr id="9" name="文本框 8">
            <a:extLst>
              <a:ext uri="{FF2B5EF4-FFF2-40B4-BE49-F238E27FC236}">
                <a16:creationId xmlns:a16="http://schemas.microsoft.com/office/drawing/2014/main" id="{69390006-5806-4C7F-ABAA-4D8A038A9074}"/>
              </a:ext>
            </a:extLst>
          </p:cNvPr>
          <p:cNvSpPr txBox="1"/>
          <p:nvPr/>
        </p:nvSpPr>
        <p:spPr>
          <a:xfrm>
            <a:off x="710880" y="1646133"/>
            <a:ext cx="10970132" cy="2274982"/>
          </a:xfrm>
          <a:prstGeom prst="rect">
            <a:avLst/>
          </a:prstGeom>
          <a:noFill/>
        </p:spPr>
        <p:txBody>
          <a:bodyPr wrap="square">
            <a:spAutoFit/>
          </a:bodyPr>
          <a:lstStyle/>
          <a:p>
            <a:pPr indent="266700">
              <a:spcBef>
                <a:spcPts val="150"/>
              </a:spcBef>
              <a:spcAft>
                <a:spcPts val="15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StreamingFileSink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是</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Flink1.7</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中推出的新特性，是为了解决如下的问题：</a:t>
            </a:r>
          </a:p>
          <a:p>
            <a:pPr indent="266700">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大数据业务场景中，经常有一种场景：外部数据发送到</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kafka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作为中间件消费</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kafka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数据并进行业务处理；处理完成之后的数据可能还需要写入到数据库或者文件系统中，比如写入</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hdfs</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a:t>
            </a:r>
          </a:p>
          <a:p>
            <a:pPr>
              <a:spcBef>
                <a:spcPts val="150"/>
              </a:spcBef>
              <a:spcAft>
                <a:spcPts val="15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StreamingFileSink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就可以用来将分区文件写入到支持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hlinkClick r:id="rId2"/>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hlinkClick r:id="rId2"/>
              </a:rPr>
              <a:t>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hlinkClick r:id="rId2"/>
              </a:rPr>
              <a:t>FileSystem</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接口的文件系统中，支持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Exactly-Once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语义。</a:t>
            </a:r>
          </a:p>
          <a:p>
            <a:pPr>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这种</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实现的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Exactly-Once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都是基于</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来实现的两阶段提交模式来保证的，主要应用在实时数仓、</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topic</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拆分、基于小时分析处理等场景下。</a:t>
            </a:r>
          </a:p>
        </p:txBody>
      </p:sp>
    </p:spTree>
    <p:extLst>
      <p:ext uri="{BB962C8B-B14F-4D97-AF65-F5344CB8AC3E}">
        <p14:creationId xmlns:p14="http://schemas.microsoft.com/office/powerpoint/2010/main" val="12250364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介绍</a:t>
            </a:r>
            <a:endParaRPr lang="en-US" altLang="zh-CN" dirty="0"/>
          </a:p>
        </p:txBody>
      </p:sp>
      <p:sp>
        <p:nvSpPr>
          <p:cNvPr id="3" name="文本占位符 2"/>
          <p:cNvSpPr>
            <a:spLocks noGrp="1"/>
          </p:cNvSpPr>
          <p:nvPr>
            <p:ph type="body" sz="quarter" idx="10"/>
          </p:nvPr>
        </p:nvSpPr>
        <p:spPr/>
        <p:txBody>
          <a:bodyPr/>
          <a:lstStyle/>
          <a:p>
            <a:r>
              <a:rPr lang="en-US" altLang="zh-CN" dirty="0"/>
              <a:t>Bucket</a:t>
            </a:r>
            <a:r>
              <a:rPr lang="zh-CN" altLang="en-US" dirty="0"/>
              <a:t>和</a:t>
            </a:r>
            <a:r>
              <a:rPr lang="en-US" altLang="zh-CN" dirty="0" err="1"/>
              <a:t>SubTask</a:t>
            </a:r>
            <a:r>
              <a:rPr lang="zh-CN" altLang="en-US" dirty="0"/>
              <a:t>、</a:t>
            </a:r>
            <a:r>
              <a:rPr lang="en-US" altLang="zh-CN" dirty="0" err="1"/>
              <a:t>PartFile</a:t>
            </a:r>
            <a:endParaRPr lang="en-US" altLang="zh-CN" dirty="0"/>
          </a:p>
        </p:txBody>
      </p:sp>
      <p:sp>
        <p:nvSpPr>
          <p:cNvPr id="9" name="文本框 8">
            <a:extLst>
              <a:ext uri="{FF2B5EF4-FFF2-40B4-BE49-F238E27FC236}">
                <a16:creationId xmlns:a16="http://schemas.microsoft.com/office/drawing/2014/main" id="{69390006-5806-4C7F-ABAA-4D8A038A9074}"/>
              </a:ext>
            </a:extLst>
          </p:cNvPr>
          <p:cNvSpPr txBox="1"/>
          <p:nvPr/>
        </p:nvSpPr>
        <p:spPr>
          <a:xfrm>
            <a:off x="710880" y="1646133"/>
            <a:ext cx="10970132" cy="3747180"/>
          </a:xfrm>
          <a:prstGeom prst="rect">
            <a:avLst/>
          </a:prstGeom>
          <a:noFill/>
        </p:spPr>
        <p:txBody>
          <a:bodyPr wrap="square">
            <a:spAutoFit/>
          </a:bodyPr>
          <a:lstStyle/>
          <a:p>
            <a:pPr marL="342900" lvl="0" indent="-342900">
              <a:spcBef>
                <a:spcPts val="150"/>
              </a:spcBef>
              <a:spcAft>
                <a:spcPts val="150"/>
              </a:spcAft>
              <a:buFont typeface="Wingdings" panose="05000000000000000000" pitchFamily="2" charset="2"/>
              <a:buChar char=""/>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Bucket</a:t>
            </a:r>
          </a:p>
          <a:p>
            <a:pPr>
              <a:spcBef>
                <a:spcPts val="900"/>
              </a:spcBef>
              <a:spcAft>
                <a:spcPts val="900"/>
              </a:spcAft>
            </a:pPr>
            <a:r>
              <a:rPr lang="en-US" altLang="zh-CN" sz="1800" dirty="0" err="1">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StreamingFileSink</a:t>
            </a: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可向由</a:t>
            </a:r>
            <a:r>
              <a:rPr lang="en-US" altLang="zh-CN" sz="1800" dirty="0" err="1">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hlinkClick r:id="rId2"/>
              </a:rPr>
              <a:t>Flink</a:t>
            </a:r>
            <a:r>
              <a:rPr lang="en-US" altLang="zh-CN"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hlinkClick r:id="rId2"/>
              </a:rPr>
              <a:t> </a:t>
            </a:r>
            <a:r>
              <a:rPr lang="en-US" altLang="zh-CN" sz="1800" dirty="0" err="1">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hlinkClick r:id="rId2"/>
              </a:rPr>
              <a:t>FileSystem</a:t>
            </a: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hlinkClick r:id="rId2"/>
              </a:rPr>
              <a:t>抽象</a:t>
            </a: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支持的文件系统写入分区文件（因为是流式写入，数据被视为无界）。该分区行为可配，默认按时间，具体来说每小时写入一个</a:t>
            </a:r>
            <a:r>
              <a:rPr lang="en-US" altLang="zh-CN"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Bucket</a:t>
            </a: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，该</a:t>
            </a:r>
            <a:r>
              <a:rPr lang="en-US" altLang="zh-CN"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Bucket</a:t>
            </a: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包括若干文件，</a:t>
            </a:r>
            <a:r>
              <a:rPr lang="zh-CN" altLang="en-US" sz="1800" b="0" dirty="0">
                <a:effectLst/>
                <a:latin typeface="微软雅黑 Light" panose="020B0502040204020203" pitchFamily="34" charset="-122"/>
                <a:ea typeface="微软雅黑 Light" panose="020B0502040204020203" pitchFamily="34" charset="-122"/>
                <a:cs typeface="Times New Roman" panose="02020603050405020304" pitchFamily="18" charset="0"/>
              </a:rPr>
              <a:t>内容是这一小时间隔内流中收到的所有</a:t>
            </a:r>
            <a:r>
              <a:rPr lang="en-US" altLang="zh-CN" sz="1800" b="0" dirty="0">
                <a:effectLst/>
                <a:latin typeface="微软雅黑 Light" panose="020B0502040204020203" pitchFamily="34" charset="-122"/>
                <a:ea typeface="微软雅黑 Light" panose="020B0502040204020203" pitchFamily="34" charset="-122"/>
                <a:cs typeface="Times New Roman" panose="02020603050405020304" pitchFamily="18" charset="0"/>
              </a:rPr>
              <a:t>record</a:t>
            </a:r>
            <a:r>
              <a:rPr lang="zh-CN" altLang="en-US" sz="1800" b="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342900" lvl="0" indent="-342900">
              <a:spcBef>
                <a:spcPts val="150"/>
              </a:spcBef>
              <a:spcAft>
                <a:spcPts val="150"/>
              </a:spcAft>
              <a:buFont typeface="Wingdings" panose="05000000000000000000" pitchFamily="2" charset="2"/>
              <a:buChar char=""/>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hlinkClick r:id="rId3" action="ppaction://hlinkfile"/>
              </a:rPr>
              <a:t>PartFile</a:t>
            </a: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900"/>
              </a:spcBef>
              <a:spcAft>
                <a:spcPts val="900"/>
              </a:spcAft>
            </a:pP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每个</a:t>
            </a:r>
            <a:r>
              <a:rPr lang="en-US" altLang="zh-CN" sz="1800" dirty="0" err="1">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Bukcket</a:t>
            </a: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内部分为多个</a:t>
            </a:r>
            <a:r>
              <a:rPr lang="en-US" altLang="zh-CN" sz="1800" dirty="0" err="1">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PartFile</a:t>
            </a: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来存储输出数据，该</a:t>
            </a:r>
            <a:r>
              <a:rPr lang="en-US" altLang="zh-CN"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Bucket</a:t>
            </a: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生命周期内接收到数据的</a:t>
            </a:r>
            <a:r>
              <a:rPr lang="en-US" altLang="zh-CN"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sink</a:t>
            </a: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的每个子任务至少有一个</a:t>
            </a:r>
            <a:r>
              <a:rPr lang="en-US" altLang="zh-CN" sz="1800" dirty="0" err="1">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PartFile</a:t>
            </a: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a:t>
            </a: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900"/>
              </a:spcBef>
              <a:spcAft>
                <a:spcPts val="900"/>
              </a:spcAft>
            </a:pP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而额外文件滚动由可配的滚动策略决定，默认策略是根据文件大小和打开超时（文件可以被打开的最大持续时间）以及文件最大不活动超时等决定是否滚动。</a:t>
            </a:r>
            <a:endParaRPr lang="en-US" altLang="zh-CN"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900"/>
              </a:spcBef>
              <a:spcAft>
                <a:spcPts val="900"/>
              </a:spcAft>
            </a:pPr>
            <a:r>
              <a:rPr lang="en-US" altLang="zh-CN"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Bucket</a:t>
            </a: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和</a:t>
            </a:r>
            <a:r>
              <a:rPr lang="en-US" altLang="zh-CN" sz="1800" dirty="0" err="1">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SubTask</a:t>
            </a: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err="1">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PartFile</a:t>
            </a: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关系如图所示</a:t>
            </a: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38319803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介绍</a:t>
            </a:r>
            <a:endParaRPr lang="en-US" altLang="zh-CN" dirty="0"/>
          </a:p>
        </p:txBody>
      </p:sp>
      <p:sp>
        <p:nvSpPr>
          <p:cNvPr id="3" name="文本占位符 2"/>
          <p:cNvSpPr>
            <a:spLocks noGrp="1"/>
          </p:cNvSpPr>
          <p:nvPr>
            <p:ph type="body" sz="quarter" idx="10"/>
          </p:nvPr>
        </p:nvSpPr>
        <p:spPr/>
        <p:txBody>
          <a:bodyPr/>
          <a:lstStyle/>
          <a:p>
            <a:r>
              <a:rPr lang="en-US" altLang="zh-CN" dirty="0"/>
              <a:t>Bucket</a:t>
            </a:r>
            <a:r>
              <a:rPr lang="zh-CN" altLang="en-US" dirty="0"/>
              <a:t>和</a:t>
            </a:r>
            <a:r>
              <a:rPr lang="en-US" altLang="zh-CN" dirty="0" err="1"/>
              <a:t>SubTask</a:t>
            </a:r>
            <a:r>
              <a:rPr lang="zh-CN" altLang="en-US" dirty="0"/>
              <a:t>、</a:t>
            </a:r>
            <a:r>
              <a:rPr lang="en-US" altLang="zh-CN" dirty="0" err="1"/>
              <a:t>PartFile</a:t>
            </a:r>
            <a:endParaRPr lang="en-US" altLang="zh-CN" dirty="0"/>
          </a:p>
        </p:txBody>
      </p:sp>
      <p:pic>
        <p:nvPicPr>
          <p:cNvPr id="5" name="图片 4">
            <a:extLst>
              <a:ext uri="{FF2B5EF4-FFF2-40B4-BE49-F238E27FC236}">
                <a16:creationId xmlns:a16="http://schemas.microsoft.com/office/drawing/2014/main" id="{DBEA3D15-1980-4FDA-9EF0-57AE392FE33C}"/>
              </a:ext>
            </a:extLst>
          </p:cNvPr>
          <p:cNvPicPr>
            <a:picLocks noChangeAspect="1"/>
          </p:cNvPicPr>
          <p:nvPr/>
        </p:nvPicPr>
        <p:blipFill>
          <a:blip r:embed="rId2"/>
          <a:stretch>
            <a:fillRect/>
          </a:stretch>
        </p:blipFill>
        <p:spPr>
          <a:xfrm>
            <a:off x="1784479" y="1744403"/>
            <a:ext cx="9401023" cy="3983537"/>
          </a:xfrm>
          <a:prstGeom prst="rect">
            <a:avLst/>
          </a:prstGeom>
          <a:noFill/>
          <a:ln>
            <a:noFill/>
          </a:ln>
        </p:spPr>
      </p:pic>
    </p:spTree>
    <p:extLst>
      <p:ext uri="{BB962C8B-B14F-4D97-AF65-F5344CB8AC3E}">
        <p14:creationId xmlns:p14="http://schemas.microsoft.com/office/powerpoint/2010/main" val="216939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介绍</a:t>
            </a:r>
            <a:endParaRPr lang="en-US" altLang="zh-CN" dirty="0"/>
          </a:p>
        </p:txBody>
      </p:sp>
      <p:sp>
        <p:nvSpPr>
          <p:cNvPr id="3" name="文本占位符 2"/>
          <p:cNvSpPr>
            <a:spLocks noGrp="1"/>
          </p:cNvSpPr>
          <p:nvPr>
            <p:ph type="body" sz="quarter" idx="10"/>
          </p:nvPr>
        </p:nvSpPr>
        <p:spPr/>
        <p:txBody>
          <a:bodyPr/>
          <a:lstStyle/>
          <a:p>
            <a:r>
              <a:rPr lang="zh-CN" altLang="en-US" dirty="0"/>
              <a:t>案例演示</a:t>
            </a:r>
          </a:p>
        </p:txBody>
      </p:sp>
      <p:sp>
        <p:nvSpPr>
          <p:cNvPr id="9" name="文本框 8">
            <a:extLst>
              <a:ext uri="{FF2B5EF4-FFF2-40B4-BE49-F238E27FC236}">
                <a16:creationId xmlns:a16="http://schemas.microsoft.com/office/drawing/2014/main" id="{69390006-5806-4C7F-ABAA-4D8A038A9074}"/>
              </a:ext>
            </a:extLst>
          </p:cNvPr>
          <p:cNvSpPr txBox="1"/>
          <p:nvPr/>
        </p:nvSpPr>
        <p:spPr>
          <a:xfrm>
            <a:off x="710880" y="1646133"/>
            <a:ext cx="10970132" cy="4488408"/>
          </a:xfrm>
          <a:prstGeom prst="rect">
            <a:avLst/>
          </a:prstGeom>
          <a:noFill/>
        </p:spPr>
        <p:txBody>
          <a:bodyPr wrap="square">
            <a:spAutoFit/>
          </a:bodyPr>
          <a:lstStyle/>
          <a:p>
            <a:pPr marL="342900" lvl="0" indent="-342900">
              <a:spcBef>
                <a:spcPts val="150"/>
              </a:spcBef>
              <a:spcAft>
                <a:spcPts val="15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需求</a:t>
            </a:r>
          </a:p>
          <a:p>
            <a:pPr>
              <a:spcBef>
                <a:spcPts val="900"/>
              </a:spcBef>
              <a:spcAft>
                <a:spcPts val="900"/>
              </a:spcAft>
            </a:pP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编写</a:t>
            </a:r>
            <a:r>
              <a:rPr lang="en-US" altLang="zh-CN" sz="1800" dirty="0" err="1">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程序，接收</a:t>
            </a:r>
            <a:r>
              <a:rPr lang="en-US" altLang="zh-CN"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socket</a:t>
            </a:r>
            <a:r>
              <a:rPr lang="zh-CN" altLang="en-US" sz="1800" dirty="0">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的字符串数据，然后将接收到的数据流式方式存储到</a:t>
            </a:r>
            <a:r>
              <a:rPr lang="en-US" altLang="zh-CN" sz="1800" dirty="0" err="1">
                <a:solidFill>
                  <a:srgbClr val="333333"/>
                </a:solidFill>
                <a:effectLst/>
                <a:latin typeface="微软雅黑 Light" panose="020B0502040204020203" pitchFamily="34" charset="-122"/>
                <a:ea typeface="微软雅黑 Light" panose="020B0502040204020203" pitchFamily="34" charset="-122"/>
                <a:cs typeface="Times New Roman" panose="02020603050405020304" pitchFamily="18" charset="0"/>
              </a:rPr>
              <a:t>hdfs</a:t>
            </a: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342900" lvl="0" indent="-342900">
              <a:spcBef>
                <a:spcPts val="150"/>
              </a:spcBef>
              <a:spcAft>
                <a:spcPts val="15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开发步骤</a:t>
            </a:r>
          </a:p>
          <a:p>
            <a:pPr marL="342900" lvl="0" indent="-342900">
              <a:spcBef>
                <a:spcPts val="150"/>
              </a:spcBef>
              <a:spcAft>
                <a:spcPts val="150"/>
              </a:spcAft>
              <a:buFont typeface="Times New Roman" panose="02020603050405020304" pitchFamily="18" charset="0"/>
              <a:buAutoNum type="arabicPeriod"/>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初始化流计算运行环境</a:t>
            </a:r>
          </a:p>
          <a:p>
            <a:pPr marL="342900" lvl="0" indent="-342900">
              <a:spcBef>
                <a:spcPts val="150"/>
              </a:spcBef>
              <a:spcAft>
                <a:spcPts val="150"/>
              </a:spcAft>
              <a:buFont typeface="Times New Roman" panose="02020603050405020304" pitchFamily="18" charset="0"/>
              <a:buAutoNum type="arabicPeriod"/>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设置</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10s</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）周期性启动</a:t>
            </a:r>
          </a:p>
          <a:p>
            <a:pPr marL="342900" lvl="0" indent="-342900">
              <a:spcBef>
                <a:spcPts val="150"/>
              </a:spcBef>
              <a:spcAft>
                <a:spcPts val="150"/>
              </a:spcAft>
              <a:buFont typeface="Times New Roman" panose="02020603050405020304" pitchFamily="18" charset="0"/>
              <a:buAutoNum type="arabicPeriod"/>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指定并行度为</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a:t>
            </a:r>
          </a:p>
          <a:p>
            <a:pPr marL="342900" lvl="0" indent="-342900">
              <a:spcBef>
                <a:spcPts val="150"/>
              </a:spcBef>
              <a:spcAft>
                <a:spcPts val="150"/>
              </a:spcAft>
              <a:buFont typeface="Times New Roman" panose="02020603050405020304" pitchFamily="18" charset="0"/>
              <a:buAutoNum type="arabicPeriod"/>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接入</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socket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数据源，获取数据</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342900" lvl="0" indent="-342900">
              <a:spcBef>
                <a:spcPts val="150"/>
              </a:spcBef>
              <a:spcAft>
                <a:spcPts val="150"/>
              </a:spcAft>
              <a:buFont typeface="Times New Roman" panose="02020603050405020304" pitchFamily="18" charset="0"/>
              <a:buAutoNum type="arabicPeriod"/>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指定文件编码格式为行编码格式</a:t>
            </a:r>
          </a:p>
          <a:p>
            <a:pPr marL="342900" lvl="0" indent="-342900">
              <a:spcBef>
                <a:spcPts val="150"/>
              </a:spcBef>
              <a:spcAft>
                <a:spcPts val="150"/>
              </a:spcAft>
              <a:buFont typeface="Times New Roman" panose="02020603050405020304" pitchFamily="18" charset="0"/>
              <a:buAutoNum type="arabicPeriod"/>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设置桶分配策略</a:t>
            </a:r>
          </a:p>
          <a:p>
            <a:pPr marL="342900" lvl="0" indent="-342900">
              <a:spcBef>
                <a:spcPts val="150"/>
              </a:spcBef>
              <a:spcAft>
                <a:spcPts val="150"/>
              </a:spcAft>
              <a:buFont typeface="Times New Roman" panose="02020603050405020304" pitchFamily="18" charset="0"/>
              <a:buAutoNum type="arabicPeriod"/>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设置文件滚动策略</a:t>
            </a:r>
          </a:p>
          <a:p>
            <a:pPr marL="342900" lvl="0" indent="-342900">
              <a:spcBef>
                <a:spcPts val="150"/>
              </a:spcBef>
              <a:spcAft>
                <a:spcPts val="150"/>
              </a:spcAft>
              <a:buFont typeface="Times New Roman" panose="02020603050405020304" pitchFamily="18" charset="0"/>
              <a:buAutoNum type="arabicPeriod"/>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指定文件输出配置</a:t>
            </a:r>
          </a:p>
          <a:p>
            <a:pPr marL="342900" lvl="0" indent="-342900">
              <a:spcBef>
                <a:spcPts val="150"/>
              </a:spcBef>
              <a:spcAft>
                <a:spcPts val="150"/>
              </a:spcAft>
              <a:buFont typeface="Times New Roman" panose="02020603050405020304" pitchFamily="18" charset="0"/>
              <a:buAutoNum type="arabicPeriod"/>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将</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streamingfilesink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对象添加到环境</a:t>
            </a:r>
          </a:p>
          <a:p>
            <a:pPr marL="342900" lvl="0" indent="-342900">
              <a:spcBef>
                <a:spcPts val="150"/>
              </a:spcBef>
              <a:spcAft>
                <a:spcPts val="150"/>
              </a:spcAft>
              <a:buFont typeface="Times New Roman" panose="02020603050405020304" pitchFamily="18" charset="0"/>
              <a:buAutoNum type="arabicPeriod"/>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执行任务</a:t>
            </a:r>
          </a:p>
        </p:txBody>
      </p:sp>
    </p:spTree>
    <p:extLst>
      <p:ext uri="{BB962C8B-B14F-4D97-AF65-F5344CB8AC3E}">
        <p14:creationId xmlns:p14="http://schemas.microsoft.com/office/powerpoint/2010/main" val="40175555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案例演示</a:t>
            </a:r>
            <a:endParaRPr lang="en-US" altLang="zh-CN" dirty="0"/>
          </a:p>
        </p:txBody>
      </p:sp>
      <p:sp>
        <p:nvSpPr>
          <p:cNvPr id="7" name="TextBox 3">
            <a:extLst>
              <a:ext uri="{FF2B5EF4-FFF2-40B4-BE49-F238E27FC236}">
                <a16:creationId xmlns:a16="http://schemas.microsoft.com/office/drawing/2014/main" id="{4C21CE56-514C-4D53-9C90-F1A6BF1E42A3}"/>
              </a:ext>
            </a:extLst>
          </p:cNvPr>
          <p:cNvSpPr txBox="1"/>
          <p:nvPr/>
        </p:nvSpPr>
        <p:spPr>
          <a:xfrm>
            <a:off x="519953" y="1165412"/>
            <a:ext cx="11139143" cy="5355312"/>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class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StreamFileSinkDemo</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main(String[]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args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throws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Exception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//1.env</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StreamExecutionEnvironment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env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StreamExecutionEnvironment.</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getExecutionEnvironment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env.enableCheckpointing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TimeUnit.</a:t>
            </a:r>
            <a:r>
              <a:rPr lang="en-US" altLang="zh-CN" sz="1800" b="1"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SECONDS</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.toMillis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env.setStateBackend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FsStateBackend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"file:///D:/ckp"</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//2.source</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DataStreamSource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&lt;String&gt; lines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env.socketTextStream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"node1"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9999</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//3.sink</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设置</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sink</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的前缀和后缀</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文件的头和文件扩展名</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//prefix-xxx-.txt</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OutputFileConfig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config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OutputFileConfig</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builder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withPartPrefix</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"prefix"</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withPartSuffix</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".txt"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.build();</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17238326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案例演示</a:t>
            </a:r>
            <a:endParaRPr lang="en-US" altLang="zh-CN" dirty="0"/>
          </a:p>
        </p:txBody>
      </p:sp>
      <p:sp>
        <p:nvSpPr>
          <p:cNvPr id="7" name="TextBox 3">
            <a:extLst>
              <a:ext uri="{FF2B5EF4-FFF2-40B4-BE49-F238E27FC236}">
                <a16:creationId xmlns:a16="http://schemas.microsoft.com/office/drawing/2014/main" id="{4C21CE56-514C-4D53-9C90-F1A6BF1E42A3}"/>
              </a:ext>
            </a:extLst>
          </p:cNvPr>
          <p:cNvSpPr txBox="1"/>
          <p:nvPr/>
        </p:nvSpPr>
        <p:spPr>
          <a:xfrm>
            <a:off x="519953" y="1165412"/>
            <a:ext cx="11139143" cy="5509200"/>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设置</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sink</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的路径</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outputPath</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hdfs</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://node1:8020/</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FlinkStreamFileSink</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/parquet"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创建</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StreamingFileSink</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final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StreamingFileSink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&lt;String&gt; sink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StreamingFileSink</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forRowFormat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Path(</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outputPath</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SimpleStringEncoder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&lt;String&gt;(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"UTF-8"</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p>
          <a:p>
            <a:pPr>
              <a:spcBef>
                <a:spcPts val="150"/>
              </a:spcBef>
              <a:spcAft>
                <a:spcPts val="150"/>
              </a:spcAft>
            </a:pP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withBucketAssigner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DateTimeBucketAssigner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&lt;&gt;())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withRollingPolicy</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DefaultRollingPolicy.</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builder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withRolloverInterval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TimeUnit.</a:t>
            </a:r>
            <a:r>
              <a:rPr lang="en-US" altLang="zh-CN" sz="1800" b="1"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SECONDS</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.toMillis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2</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withInactivityInterval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TimeUnit.</a:t>
            </a:r>
            <a:r>
              <a:rPr lang="en-US" altLang="zh-CN" sz="1800" b="1"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SECONDS</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.toMillis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withMaxPartSize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1024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1024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1024</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最大尺寸</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.build())</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withOutputFileConfig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(config)</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.build();</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lines.addSink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(sink).</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setParallelism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env.execute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p>
          <a:p>
            <a:pPr>
              <a:spcBef>
                <a:spcPts val="150"/>
              </a:spcBef>
              <a:spcAft>
                <a:spcPts val="150"/>
              </a:spcAft>
            </a:pP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20360704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133315" y="2768283"/>
            <a:ext cx="7058685" cy="548322"/>
          </a:xfrm>
        </p:spPr>
        <p:txBody>
          <a:bodyPr>
            <a:normAutofit fontScale="90000"/>
          </a:bodyPr>
          <a:lstStyle/>
          <a:p>
            <a:r>
              <a:rPr lang="zh-CN" altLang="en-US"/>
              <a:t>第六章 </a:t>
            </a:r>
            <a:r>
              <a:rPr lang="en-US" altLang="zh-CN"/>
              <a:t>File Sink</a:t>
            </a:r>
            <a:endParaRPr lang="zh-CN" altLang="en-US" dirty="0"/>
          </a:p>
        </p:txBody>
      </p:sp>
      <p:sp>
        <p:nvSpPr>
          <p:cNvPr id="5" name="文本占位符 4"/>
          <p:cNvSpPr>
            <a:spLocks noGrp="1"/>
          </p:cNvSpPr>
          <p:nvPr>
            <p:ph type="body" sz="quarter" idx="11"/>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4206360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AFEBB5B-F49D-4E9E-AC9B-716E1CBCA32A}"/>
              </a:ext>
            </a:extLst>
          </p:cNvPr>
          <p:cNvSpPr>
            <a:spLocks noGrp="1"/>
          </p:cNvSpPr>
          <p:nvPr>
            <p:ph type="body" sz="quarter" idx="11"/>
          </p:nvPr>
        </p:nvSpPr>
        <p:spPr>
          <a:xfrm>
            <a:off x="710880" y="890408"/>
            <a:ext cx="10749598" cy="1019873"/>
          </a:xfrm>
        </p:spPr>
        <p:txBody>
          <a:bodyPr/>
          <a:lstStyle/>
          <a:p>
            <a:pPr marL="342900" lvl="0" indent="-342900">
              <a:spcBef>
                <a:spcPts val="150"/>
              </a:spcBef>
              <a:spcAft>
                <a:spcPts val="15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配置数据</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表示用户的详细信息，在</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Mysql</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中，如下。</a:t>
            </a:r>
          </a:p>
          <a:p>
            <a:pPr marL="0" indent="0">
              <a:buNone/>
            </a:pPr>
            <a:endParaRPr lang="zh-CN" altLang="en-US" dirty="0"/>
          </a:p>
        </p:txBody>
      </p:sp>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r>
              <a:rPr lang="zh-CN" altLang="en-US"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需求</a:t>
            </a:r>
            <a:r>
              <a:rPr lang="en-US" altLang="zh-CN"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实现配置动态更新</a:t>
            </a:r>
            <a:endParaRPr lang="zh-CN" altLang="en-US" dirty="0"/>
          </a:p>
        </p:txBody>
      </p:sp>
      <p:sp>
        <p:nvSpPr>
          <p:cNvPr id="7" name="文本框 6">
            <a:extLst>
              <a:ext uri="{FF2B5EF4-FFF2-40B4-BE49-F238E27FC236}">
                <a16:creationId xmlns:a16="http://schemas.microsoft.com/office/drawing/2014/main" id="{B5914D78-9A11-4741-BE22-BAE84336600F}"/>
              </a:ext>
            </a:extLst>
          </p:cNvPr>
          <p:cNvSpPr txBox="1"/>
          <p:nvPr/>
        </p:nvSpPr>
        <p:spPr>
          <a:xfrm>
            <a:off x="903082" y="5343129"/>
            <a:ext cx="9725685" cy="1025922"/>
          </a:xfrm>
          <a:prstGeom prst="rect">
            <a:avLst/>
          </a:prstGeom>
          <a:noFill/>
        </p:spPr>
        <p:txBody>
          <a:bodyPr wrap="square">
            <a:spAutoFit/>
          </a:bodyPr>
          <a:lstStyle/>
          <a:p>
            <a:pPr marL="342900" lvl="0" indent="-342900">
              <a:spcBef>
                <a:spcPts val="150"/>
              </a:spcBef>
              <a:spcAft>
                <a:spcPts val="15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输出结果</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a:spcBef>
                <a:spcPts val="150"/>
              </a:spcBef>
              <a:spcAft>
                <a:spcPts val="150"/>
              </a:spcAft>
            </a:pPr>
            <a:r>
              <a:rPr lang="en-US" altLang="zh-CN"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    (user_3,2019-08-17 12:19:47,browse,1,</a:t>
            </a:r>
            <a:r>
              <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王五</a:t>
            </a:r>
            <a:r>
              <a:rPr lang="en-US" altLang="zh-CN"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,33)</a:t>
            </a:r>
          </a:p>
          <a:p>
            <a:pPr indent="266700">
              <a:spcBef>
                <a:spcPts val="150"/>
              </a:spcBef>
              <a:spcAft>
                <a:spcPts val="150"/>
              </a:spcAft>
            </a:pPr>
            <a:r>
              <a:rPr lang="en-US" altLang="zh-CN"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(user_2,2019-08-17 12:19:48,click,1,</a:t>
            </a:r>
            <a:r>
              <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李四</a:t>
            </a:r>
            <a:r>
              <a:rPr lang="en-US" altLang="zh-CN" dirty="0">
                <a:solidFill>
                  <a:schemeClr val="tx1">
                    <a:lumMod val="85000"/>
                    <a:lumOff val="15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,20)</a:t>
            </a:r>
          </a:p>
        </p:txBody>
      </p:sp>
      <p:sp>
        <p:nvSpPr>
          <p:cNvPr id="6" name="TextBox 3">
            <a:extLst>
              <a:ext uri="{FF2B5EF4-FFF2-40B4-BE49-F238E27FC236}">
                <a16:creationId xmlns:a16="http://schemas.microsoft.com/office/drawing/2014/main" id="{9FA9E1F9-D89E-43FF-B585-5D5E4947452A}"/>
              </a:ext>
            </a:extLst>
          </p:cNvPr>
          <p:cNvSpPr txBox="1"/>
          <p:nvPr/>
        </p:nvSpPr>
        <p:spPr>
          <a:xfrm>
            <a:off x="589321" y="1290819"/>
            <a:ext cx="10992716" cy="4103688"/>
          </a:xfrm>
          <a:prstGeom prst="rect">
            <a:avLst/>
          </a:prstGeom>
          <a:solidFill>
            <a:srgbClr val="FFFFE4"/>
          </a:solidFill>
          <a:ln w="3175">
            <a:solidFill>
              <a:srgbClr val="919191"/>
            </a:solidFill>
          </a:ln>
        </p:spPr>
        <p:txBody>
          <a:bodyPr wrap="square">
            <a:spAutoFit/>
          </a:bodyPr>
          <a:lstStyle/>
          <a:p>
            <a:pPr algn="just">
              <a:lnSpc>
                <a:spcPct val="150000"/>
              </a:lnSpc>
              <a:spcBef>
                <a:spcPts val="150"/>
              </a:spcBef>
              <a:spcAft>
                <a:spcPts val="150"/>
              </a:spcAft>
            </a:pPr>
            <a:r>
              <a:rPr lang="en-US" altLang="zh-CN" sz="1800" kern="100" dirty="0">
                <a:effectLst/>
                <a:latin typeface="Consolas" panose="020B0609020204030204" pitchFamily="49" charset="0"/>
                <a:ea typeface="宋体" panose="02010600030101010101" pitchFamily="2" charset="-122"/>
                <a:cs typeface="Times New Roman" panose="02020603050405020304" pitchFamily="18" charset="0"/>
              </a:rPr>
              <a:t>DROP TABLE IF EXISTS `</a:t>
            </a:r>
            <a:r>
              <a:rPr lang="en-US" altLang="zh-CN" sz="1800" kern="100" dirty="0" err="1">
                <a:effectLst/>
                <a:latin typeface="Consolas" panose="020B0609020204030204" pitchFamily="49" charset="0"/>
                <a:ea typeface="宋体" panose="02010600030101010101" pitchFamily="2" charset="-122"/>
                <a:cs typeface="Times New Roman" panose="02020603050405020304" pitchFamily="18" charset="0"/>
              </a:rPr>
              <a:t>user_info</a:t>
            </a:r>
            <a:r>
              <a:rPr lang="en-US" altLang="zh-CN" sz="1800" kern="100" dirty="0">
                <a:effectLst/>
                <a:latin typeface="Consolas" panose="020B0609020204030204" pitchFamily="49" charset="0"/>
                <a:ea typeface="宋体" panose="02010600030101010101" pitchFamily="2" charset="-122"/>
                <a:cs typeface="Times New Roman" panose="02020603050405020304" pitchFamily="18" charset="0"/>
              </a:rPr>
              <a: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lnSpc>
                <a:spcPct val="150000"/>
              </a:lnSpc>
              <a:spcBef>
                <a:spcPts val="150"/>
              </a:spcBef>
              <a:spcAft>
                <a:spcPts val="150"/>
              </a:spcAft>
            </a:pPr>
            <a:r>
              <a:rPr lang="en-US" altLang="zh-CN" sz="1800" kern="100" dirty="0">
                <a:effectLst/>
                <a:latin typeface="Consolas" panose="020B0609020204030204" pitchFamily="49" charset="0"/>
                <a:ea typeface="宋体" panose="02010600030101010101" pitchFamily="2" charset="-122"/>
                <a:cs typeface="Times New Roman" panose="02020603050405020304" pitchFamily="18" charset="0"/>
              </a:rPr>
              <a:t>CREATE TABLE `</a:t>
            </a:r>
            <a:r>
              <a:rPr lang="en-US" altLang="zh-CN" sz="1800" kern="100" dirty="0" err="1">
                <a:effectLst/>
                <a:latin typeface="Consolas" panose="020B0609020204030204" pitchFamily="49" charset="0"/>
                <a:ea typeface="宋体" panose="02010600030101010101" pitchFamily="2" charset="-122"/>
                <a:cs typeface="Times New Roman" panose="02020603050405020304" pitchFamily="18" charset="0"/>
              </a:rPr>
              <a:t>user_info</a:t>
            </a:r>
            <a:r>
              <a:rPr lang="en-US" altLang="zh-CN" sz="1800" kern="100" dirty="0">
                <a:effectLst/>
                <a:latin typeface="Consolas" panose="020B0609020204030204" pitchFamily="49" charset="0"/>
                <a:ea typeface="宋体" panose="02010600030101010101" pitchFamily="2" charset="-122"/>
                <a:cs typeface="Times New Roman" panose="02020603050405020304" pitchFamily="18" charset="0"/>
              </a:rPr>
              <a:t>`  (</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lnSpc>
                <a:spcPct val="150000"/>
              </a:lnSpc>
              <a:spcBef>
                <a:spcPts val="150"/>
              </a:spcBef>
              <a:spcAft>
                <a:spcPts val="150"/>
              </a:spcAft>
            </a:pPr>
            <a:r>
              <a:rPr lang="en-US" altLang="zh-CN" sz="1800" kern="100" dirty="0">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800" kern="100" dirty="0" err="1">
                <a:effectLst/>
                <a:latin typeface="Consolas" panose="020B0609020204030204" pitchFamily="49" charset="0"/>
                <a:ea typeface="宋体" panose="02010600030101010101" pitchFamily="2" charset="-122"/>
                <a:cs typeface="Times New Roman" panose="02020603050405020304" pitchFamily="18" charset="0"/>
              </a:rPr>
              <a:t>userID</a:t>
            </a:r>
            <a:r>
              <a:rPr lang="en-US" altLang="zh-CN" sz="1800" kern="100" dirty="0">
                <a:effectLst/>
                <a:latin typeface="Consolas" panose="020B0609020204030204" pitchFamily="49" charset="0"/>
                <a:ea typeface="宋体" panose="02010600030101010101" pitchFamily="2" charset="-122"/>
                <a:cs typeface="Times New Roman" panose="02020603050405020304" pitchFamily="18" charset="0"/>
              </a:rPr>
              <a:t>` varchar(20) CHARACTER SET utf8 COLLATE utf8_general_ci NOT NULL,</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lnSpc>
                <a:spcPct val="150000"/>
              </a:lnSpc>
              <a:spcBef>
                <a:spcPts val="150"/>
              </a:spcBef>
              <a:spcAft>
                <a:spcPts val="150"/>
              </a:spcAft>
            </a:pPr>
            <a:r>
              <a:rPr lang="en-US" altLang="zh-CN" sz="1800" kern="100" dirty="0">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800" kern="100" dirty="0" err="1">
                <a:effectLst/>
                <a:latin typeface="Consolas" panose="020B0609020204030204" pitchFamily="49" charset="0"/>
                <a:ea typeface="宋体" panose="02010600030101010101" pitchFamily="2" charset="-122"/>
                <a:cs typeface="Times New Roman" panose="02020603050405020304" pitchFamily="18" charset="0"/>
              </a:rPr>
              <a:t>userName</a:t>
            </a:r>
            <a:r>
              <a:rPr lang="en-US" altLang="zh-CN" sz="1800" kern="100" dirty="0">
                <a:effectLst/>
                <a:latin typeface="Consolas" panose="020B0609020204030204" pitchFamily="49" charset="0"/>
                <a:ea typeface="宋体" panose="02010600030101010101" pitchFamily="2" charset="-122"/>
                <a:cs typeface="Times New Roman" panose="02020603050405020304" pitchFamily="18" charset="0"/>
              </a:rPr>
              <a:t>` varchar(10) CHARACTER SET utf8 COLLATE utf8_general_ci NULL DEFAULT NULL,</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lnSpc>
                <a:spcPct val="150000"/>
              </a:lnSpc>
              <a:spcBef>
                <a:spcPts val="150"/>
              </a:spcBef>
              <a:spcAft>
                <a:spcPts val="150"/>
              </a:spcAft>
            </a:pPr>
            <a:r>
              <a:rPr lang="en-US" altLang="zh-CN" sz="1800" kern="100" dirty="0">
                <a:effectLst/>
                <a:latin typeface="Consolas" panose="020B0609020204030204" pitchFamily="49" charset="0"/>
                <a:ea typeface="宋体" panose="02010600030101010101" pitchFamily="2" charset="-122"/>
                <a:cs typeface="Times New Roman" panose="02020603050405020304" pitchFamily="18" charset="0"/>
              </a:rPr>
              <a:t>  `</a:t>
            </a:r>
            <a:r>
              <a:rPr lang="en-US" altLang="zh-CN" sz="1800" kern="100" dirty="0" err="1">
                <a:effectLst/>
                <a:latin typeface="Consolas" panose="020B0609020204030204" pitchFamily="49" charset="0"/>
                <a:ea typeface="宋体" panose="02010600030101010101" pitchFamily="2" charset="-122"/>
                <a:cs typeface="Times New Roman" panose="02020603050405020304" pitchFamily="18" charset="0"/>
              </a:rPr>
              <a:t>userAge</a:t>
            </a:r>
            <a:r>
              <a:rPr lang="en-US" altLang="zh-CN" sz="1800" kern="100" dirty="0">
                <a:effectLst/>
                <a:latin typeface="Consolas" panose="020B0609020204030204" pitchFamily="49" charset="0"/>
                <a:ea typeface="宋体" panose="02010600030101010101" pitchFamily="2" charset="-122"/>
                <a:cs typeface="Times New Roman" panose="02020603050405020304" pitchFamily="18" charset="0"/>
              </a:rPr>
              <a:t>` int(11) NULL DEFAULT NULL,</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lnSpc>
                <a:spcPct val="150000"/>
              </a:lnSpc>
              <a:spcBef>
                <a:spcPts val="150"/>
              </a:spcBef>
              <a:spcAft>
                <a:spcPts val="150"/>
              </a:spcAft>
            </a:pPr>
            <a:r>
              <a:rPr lang="en-US" altLang="zh-CN" sz="1800" kern="100" dirty="0">
                <a:effectLst/>
                <a:latin typeface="Consolas" panose="020B0609020204030204" pitchFamily="49" charset="0"/>
                <a:ea typeface="宋体" panose="02010600030101010101" pitchFamily="2" charset="-122"/>
                <a:cs typeface="Times New Roman" panose="02020603050405020304" pitchFamily="18" charset="0"/>
              </a:rPr>
              <a:t>  PRIMARY KEY (`</a:t>
            </a:r>
            <a:r>
              <a:rPr lang="en-US" altLang="zh-CN" sz="1800" kern="100" dirty="0" err="1">
                <a:effectLst/>
                <a:latin typeface="Consolas" panose="020B0609020204030204" pitchFamily="49" charset="0"/>
                <a:ea typeface="宋体" panose="02010600030101010101" pitchFamily="2" charset="-122"/>
                <a:cs typeface="Times New Roman" panose="02020603050405020304" pitchFamily="18" charset="0"/>
              </a:rPr>
              <a:t>userID</a:t>
            </a:r>
            <a:r>
              <a:rPr lang="en-US" altLang="zh-CN" sz="1800" kern="100" dirty="0">
                <a:effectLst/>
                <a:latin typeface="Consolas" panose="020B0609020204030204" pitchFamily="49" charset="0"/>
                <a:ea typeface="宋体" panose="02010600030101010101" pitchFamily="2" charset="-122"/>
                <a:cs typeface="Times New Roman" panose="02020603050405020304" pitchFamily="18" charset="0"/>
              </a:rPr>
              <a:t>`) USING BTREE</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lnSpc>
                <a:spcPct val="150000"/>
              </a:lnSpc>
              <a:spcBef>
                <a:spcPts val="150"/>
              </a:spcBef>
              <a:spcAft>
                <a:spcPts val="150"/>
              </a:spcAft>
            </a:pPr>
            <a:r>
              <a:rPr lang="en-US" altLang="zh-CN" sz="1800" kern="100" dirty="0">
                <a:effectLst/>
                <a:latin typeface="Consolas" panose="020B0609020204030204" pitchFamily="49" charset="0"/>
                <a:ea typeface="宋体" panose="02010600030101010101" pitchFamily="2" charset="-122"/>
                <a:cs typeface="Times New Roman" panose="02020603050405020304" pitchFamily="18" charset="0"/>
              </a:rPr>
              <a:t>) INSERT INTO `</a:t>
            </a:r>
            <a:r>
              <a:rPr lang="en-US" altLang="zh-CN" sz="1800" kern="100" dirty="0" err="1">
                <a:effectLst/>
                <a:latin typeface="Consolas" panose="020B0609020204030204" pitchFamily="49" charset="0"/>
                <a:ea typeface="宋体" panose="02010600030101010101" pitchFamily="2" charset="-122"/>
                <a:cs typeface="Times New Roman" panose="02020603050405020304" pitchFamily="18" charset="0"/>
              </a:rPr>
              <a:t>user_info</a:t>
            </a:r>
            <a:r>
              <a:rPr lang="en-US" altLang="zh-CN" sz="1800" kern="100" dirty="0">
                <a:effectLst/>
                <a:latin typeface="Consolas" panose="020B0609020204030204" pitchFamily="49" charset="0"/>
                <a:ea typeface="宋体" panose="02010600030101010101" pitchFamily="2" charset="-122"/>
                <a:cs typeface="Times New Roman" panose="02020603050405020304" pitchFamily="18" charset="0"/>
              </a:rPr>
              <a:t>` VALUES ('user_1', '</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张三</a:t>
            </a:r>
            <a:r>
              <a:rPr lang="en-US" altLang="zh-CN" sz="1800" kern="100" dirty="0">
                <a:effectLst/>
                <a:latin typeface="Consolas" panose="020B0609020204030204" pitchFamily="49" charset="0"/>
                <a:ea typeface="宋体" panose="02010600030101010101" pitchFamily="2" charset="-122"/>
                <a:cs typeface="Times New Roman" panose="02020603050405020304" pitchFamily="18" charset="0"/>
              </a:rPr>
              <a:t>', 10);</a:t>
            </a: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lnSpc>
                <a:spcPct val="150000"/>
              </a:lnSpc>
              <a:spcBef>
                <a:spcPts val="150"/>
              </a:spcBef>
              <a:spcAft>
                <a:spcPts val="150"/>
              </a:spcAft>
            </a:pPr>
            <a:r>
              <a:rPr lang="en-US" altLang="zh-CN" sz="1800" kern="100" dirty="0">
                <a:effectLst/>
                <a:latin typeface="Consolas" panose="020B0609020204030204" pitchFamily="49" charset="0"/>
                <a:ea typeface="宋体" panose="02010600030101010101" pitchFamily="2" charset="-122"/>
                <a:cs typeface="Times New Roman" panose="02020603050405020304" pitchFamily="18" charset="0"/>
              </a:rPr>
              <a:t>INSERT INTO `</a:t>
            </a:r>
            <a:r>
              <a:rPr lang="en-US" altLang="zh-CN" sz="1800" kern="100" dirty="0" err="1">
                <a:effectLst/>
                <a:latin typeface="Consolas" panose="020B0609020204030204" pitchFamily="49" charset="0"/>
                <a:ea typeface="宋体" panose="02010600030101010101" pitchFamily="2" charset="-122"/>
                <a:cs typeface="Times New Roman" panose="02020603050405020304" pitchFamily="18" charset="0"/>
              </a:rPr>
              <a:t>user_info</a:t>
            </a:r>
            <a:r>
              <a:rPr lang="en-US" altLang="zh-CN" sz="1800" kern="100" dirty="0">
                <a:effectLst/>
                <a:latin typeface="Consolas" panose="020B0609020204030204" pitchFamily="49" charset="0"/>
                <a:ea typeface="宋体" panose="02010600030101010101" pitchFamily="2" charset="-122"/>
                <a:cs typeface="Times New Roman" panose="02020603050405020304" pitchFamily="18" charset="0"/>
              </a:rPr>
              <a:t>` VALUES ('user_2', '</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李四</a:t>
            </a:r>
            <a:r>
              <a:rPr lang="en-US" altLang="zh-CN" sz="1800" kern="100" dirty="0">
                <a:effectLst/>
                <a:latin typeface="Consolas" panose="020B0609020204030204" pitchFamily="49" charset="0"/>
                <a:ea typeface="宋体" panose="02010600030101010101" pitchFamily="2" charset="-122"/>
                <a:cs typeface="Times New Roman" panose="02020603050405020304" pitchFamily="18" charset="0"/>
              </a:rPr>
              <a:t>', 20);</a:t>
            </a: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kern="100" dirty="0">
                <a:effectLst/>
                <a:latin typeface="Consolas" panose="020B0609020204030204" pitchFamily="49" charset="0"/>
                <a:ea typeface="宋体" panose="02010600030101010101" pitchFamily="2" charset="-122"/>
                <a:cs typeface="Times New Roman" panose="02020603050405020304" pitchFamily="18" charset="0"/>
              </a:rPr>
              <a:t>SET FOREIGN_KEY_CHECKS = 1;</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30349155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介绍</a:t>
            </a:r>
            <a:endParaRPr lang="en-US" altLang="zh-CN" dirty="0"/>
          </a:p>
        </p:txBody>
      </p:sp>
      <p:pic>
        <p:nvPicPr>
          <p:cNvPr id="7" name="图片 6">
            <a:extLst>
              <a:ext uri="{FF2B5EF4-FFF2-40B4-BE49-F238E27FC236}">
                <a16:creationId xmlns:a16="http://schemas.microsoft.com/office/drawing/2014/main" id="{B83593C1-4050-419A-9334-DD4712E30B9F}"/>
              </a:ext>
            </a:extLst>
          </p:cNvPr>
          <p:cNvPicPr>
            <a:picLocks noChangeAspect="1"/>
          </p:cNvPicPr>
          <p:nvPr/>
        </p:nvPicPr>
        <p:blipFill>
          <a:blip r:embed="rId2"/>
          <a:stretch>
            <a:fillRect/>
          </a:stretch>
        </p:blipFill>
        <p:spPr>
          <a:xfrm>
            <a:off x="2075870" y="942271"/>
            <a:ext cx="6817118" cy="2885658"/>
          </a:xfrm>
          <a:prstGeom prst="rect">
            <a:avLst/>
          </a:prstGeom>
          <a:noFill/>
          <a:ln>
            <a:noFill/>
          </a:ln>
        </p:spPr>
      </p:pic>
      <p:sp>
        <p:nvSpPr>
          <p:cNvPr id="8" name="文本框 7">
            <a:extLst>
              <a:ext uri="{FF2B5EF4-FFF2-40B4-BE49-F238E27FC236}">
                <a16:creationId xmlns:a16="http://schemas.microsoft.com/office/drawing/2014/main" id="{46A98F5E-407A-49B3-99E2-AC08B9AC209D}"/>
              </a:ext>
            </a:extLst>
          </p:cNvPr>
          <p:cNvSpPr txBox="1"/>
          <p:nvPr/>
        </p:nvSpPr>
        <p:spPr>
          <a:xfrm>
            <a:off x="610934" y="4018981"/>
            <a:ext cx="10970132" cy="1895391"/>
          </a:xfrm>
          <a:prstGeom prst="rect">
            <a:avLst/>
          </a:prstGeom>
          <a:noFill/>
        </p:spPr>
        <p:txBody>
          <a:bodyPr wrap="square">
            <a:spAutoFit/>
          </a:bodyPr>
          <a:lstStyle/>
          <a:p>
            <a:pPr>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新的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Data Sink API (Beta)</a:t>
            </a: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之前发布的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版本中</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，已经支持了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source connector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工作在流批两种模式下，因此在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1.12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中，社区着重实现了统一的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Data Sink API</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FLIP-143</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）。新的抽象引入了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write/commit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协议和一个更加模块化的接口。</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Sink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的实现者只需要定义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what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和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how</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SinkWriter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，用于写数据，并输出需要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commit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的内容（例如，</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committables</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Committer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和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GlobalCommitter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，封装了如何处理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committables</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。框架会负责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when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和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where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：即在什么时间，以及在哪些机器或进程中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commit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36500239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介绍</a:t>
            </a:r>
            <a:endParaRPr lang="en-US" altLang="zh-CN" dirty="0"/>
          </a:p>
        </p:txBody>
      </p:sp>
      <p:sp>
        <p:nvSpPr>
          <p:cNvPr id="8" name="文本框 7">
            <a:extLst>
              <a:ext uri="{FF2B5EF4-FFF2-40B4-BE49-F238E27FC236}">
                <a16:creationId xmlns:a16="http://schemas.microsoft.com/office/drawing/2014/main" id="{46A98F5E-407A-49B3-99E2-AC08B9AC209D}"/>
              </a:ext>
            </a:extLst>
          </p:cNvPr>
          <p:cNvSpPr txBox="1"/>
          <p:nvPr/>
        </p:nvSpPr>
        <p:spPr>
          <a:xfrm>
            <a:off x="530251" y="2925287"/>
            <a:ext cx="10970132" cy="1985159"/>
          </a:xfrm>
          <a:prstGeom prst="rect">
            <a:avLst/>
          </a:prstGeom>
          <a:noFill/>
        </p:spPr>
        <p:txBody>
          <a:bodyPr wrap="square">
            <a:spAutoFit/>
          </a:bodyPr>
          <a:lstStyle/>
          <a:p>
            <a:pPr>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这种模块化的抽象允许为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BATCH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和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STREAMING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两种执行模式，实现不同的运行时策略，以达到仅使用一种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sink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实现，也可以使两种模式都可以高效执行。</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1.12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中，提供了统一的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FileSink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connector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，以替换现有的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StreamingFileSink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connector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FLINK-19758</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）。其它的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connector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也将逐步迁移到新的接口。</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1.12</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FileSink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为批处理和流式处理提供了一个统一的接收器，它将分区文件写入</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文件系统抽象所支持的文件系统。这个文件系统连接器为批处理和流式处理提供了相同的保证，它是现有流式文件接收器的一种改进</a:t>
            </a:r>
            <a:r>
              <a:rPr lang="zh-CN" altLang="en-US" dirty="0">
                <a:latin typeface="微软雅黑 Light" panose="020B0502040204020203" pitchFamily="34" charset="-122"/>
                <a:ea typeface="微软雅黑 Light" panose="020B0502040204020203" pitchFamily="34" charset="-122"/>
                <a:cs typeface="Times New Roman" panose="02020603050405020304" pitchFamily="18" charset="0"/>
              </a:rPr>
              <a:t>。</a:t>
            </a: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2B61EDA7-82E4-4831-97B0-AB341B013D90}"/>
              </a:ext>
            </a:extLst>
          </p:cNvPr>
          <p:cNvPicPr>
            <a:picLocks noChangeAspect="1"/>
          </p:cNvPicPr>
          <p:nvPr/>
        </p:nvPicPr>
        <p:blipFill>
          <a:blip r:embed="rId2"/>
          <a:stretch>
            <a:fillRect/>
          </a:stretch>
        </p:blipFill>
        <p:spPr>
          <a:xfrm>
            <a:off x="2585589" y="943628"/>
            <a:ext cx="6502785" cy="1661412"/>
          </a:xfrm>
          <a:prstGeom prst="rect">
            <a:avLst/>
          </a:prstGeom>
          <a:noFill/>
          <a:ln>
            <a:noFill/>
          </a:ln>
        </p:spPr>
      </p:pic>
    </p:spTree>
    <p:extLst>
      <p:ext uri="{BB962C8B-B14F-4D97-AF65-F5344CB8AC3E}">
        <p14:creationId xmlns:p14="http://schemas.microsoft.com/office/powerpoint/2010/main" val="12966907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案例演示</a:t>
            </a:r>
            <a:endParaRPr lang="en-US" altLang="zh-CN" dirty="0"/>
          </a:p>
        </p:txBody>
      </p:sp>
      <p:sp>
        <p:nvSpPr>
          <p:cNvPr id="6" name="TextBox 3">
            <a:extLst>
              <a:ext uri="{FF2B5EF4-FFF2-40B4-BE49-F238E27FC236}">
                <a16:creationId xmlns:a16="http://schemas.microsoft.com/office/drawing/2014/main" id="{D71F5DB4-CECE-4749-AB71-D3A89F9FCCD3}"/>
              </a:ext>
            </a:extLst>
          </p:cNvPr>
          <p:cNvSpPr txBox="1"/>
          <p:nvPr/>
        </p:nvSpPr>
        <p:spPr>
          <a:xfrm>
            <a:off x="526428" y="1004047"/>
            <a:ext cx="11139143" cy="5632311"/>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class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FileSinkDemo</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main(String[]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args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throws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Exception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//1.env</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StreamExecutionEnvironment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env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StreamExecutionEnvironment.</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getExecutionEnvironment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env.enableCheckpointing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TimeUnit.</a:t>
            </a:r>
            <a:r>
              <a:rPr lang="en-US" altLang="zh-CN" sz="1800" b="1"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SECONDS</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.toMillis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env.setStateBackend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FsStateBackend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"file:///D:/ckp"</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//2.source</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DataStreamSource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&lt;String&gt; lines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env.socketTextStream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"node1"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9999</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//3.sink</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设置</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sink</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的前缀和后缀</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文件的头和文件扩展名</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//prefix-xxx-.txt</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OutputFileConfig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config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OutputFileConfig</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builder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withPartPrefix</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"prefix"</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withPartSuffix</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".txt"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.build();</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39539141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案例演示</a:t>
            </a:r>
            <a:endParaRPr lang="en-US" altLang="zh-CN" dirty="0"/>
          </a:p>
        </p:txBody>
      </p:sp>
      <p:sp>
        <p:nvSpPr>
          <p:cNvPr id="6" name="TextBox 3">
            <a:extLst>
              <a:ext uri="{FF2B5EF4-FFF2-40B4-BE49-F238E27FC236}">
                <a16:creationId xmlns:a16="http://schemas.microsoft.com/office/drawing/2014/main" id="{D71F5DB4-CECE-4749-AB71-D3A89F9FCCD3}"/>
              </a:ext>
            </a:extLst>
          </p:cNvPr>
          <p:cNvSpPr txBox="1"/>
          <p:nvPr/>
        </p:nvSpPr>
        <p:spPr>
          <a:xfrm>
            <a:off x="526428" y="1004047"/>
            <a:ext cx="11139143" cy="5632311"/>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withPartSuffix</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".txt"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.build();</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设置</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sink</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的路径</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outputPath</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hdfs</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://node1:8020/</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FlinkFileSink</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/parquet"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final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FileSink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&lt;String&gt; sink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FileSink</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forRowFormat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Path(</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outputPath</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SimpleStringEncoder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&lt;String&gt;(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"UTF-8"</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withBucketAssigner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DateTimeBucketAssigner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&lt;&gt;())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withRollingPolicy</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DefaultRollingPolicy.</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builder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withRolloverInterval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TimeUnit.</a:t>
            </a:r>
            <a:r>
              <a:rPr lang="en-US" altLang="zh-CN" sz="1800" b="1"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MINUTES</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.toMillis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15</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withInactivityInterval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TimeUnit.</a:t>
            </a:r>
            <a:r>
              <a:rPr lang="en-US" altLang="zh-CN" sz="1800" b="1"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MINUTES</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.toMillis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5</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withMaxPartSize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1024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1024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1024</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.build())</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withOutputFileConfig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(config)</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.build();</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lines.sinkTo</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(sink).</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setParallelism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env.execute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16046337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133315" y="2768283"/>
            <a:ext cx="7058685" cy="548322"/>
          </a:xfrm>
        </p:spPr>
        <p:txBody>
          <a:bodyPr>
            <a:normAutofit fontScale="90000"/>
          </a:bodyPr>
          <a:lstStyle/>
          <a:p>
            <a:r>
              <a:rPr lang="zh-CN" altLang="en-US"/>
              <a:t>第七章 </a:t>
            </a:r>
            <a:r>
              <a:rPr lang="en-US" altLang="zh-CN"/>
              <a:t>FlinkSQL</a:t>
            </a:r>
            <a:r>
              <a:rPr lang="zh-CN" altLang="en-US"/>
              <a:t>整合</a:t>
            </a:r>
            <a:r>
              <a:rPr lang="en-US" altLang="zh-CN"/>
              <a:t>Hive</a:t>
            </a:r>
            <a:endParaRPr lang="zh-CN" altLang="en-US" dirty="0"/>
          </a:p>
        </p:txBody>
      </p:sp>
      <p:sp>
        <p:nvSpPr>
          <p:cNvPr id="5" name="文本占位符 4"/>
          <p:cNvSpPr>
            <a:spLocks noGrp="1"/>
          </p:cNvSpPr>
          <p:nvPr>
            <p:ph type="body" sz="quarter" idx="11"/>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28686672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介绍</a:t>
            </a:r>
            <a:endParaRPr lang="en-US" altLang="zh-CN" dirty="0"/>
          </a:p>
        </p:txBody>
      </p:sp>
      <p:sp>
        <p:nvSpPr>
          <p:cNvPr id="8" name="文本框 7">
            <a:extLst>
              <a:ext uri="{FF2B5EF4-FFF2-40B4-BE49-F238E27FC236}">
                <a16:creationId xmlns:a16="http://schemas.microsoft.com/office/drawing/2014/main" id="{46A98F5E-407A-49B3-99E2-AC08B9AC209D}"/>
              </a:ext>
            </a:extLst>
          </p:cNvPr>
          <p:cNvSpPr txBox="1"/>
          <p:nvPr/>
        </p:nvSpPr>
        <p:spPr>
          <a:xfrm>
            <a:off x="467498" y="1069593"/>
            <a:ext cx="10970132" cy="3213700"/>
          </a:xfrm>
          <a:prstGeom prst="rect">
            <a:avLst/>
          </a:prstGeom>
          <a:noFill/>
        </p:spPr>
        <p:txBody>
          <a:bodyPr wrap="square">
            <a:spAutoFit/>
          </a:bodyPr>
          <a:lstStyle/>
          <a:p>
            <a:pPr>
              <a:spcBef>
                <a:spcPts val="900"/>
              </a:spcBef>
              <a:spcAft>
                <a:spcPts val="900"/>
              </a:spcAft>
            </a:pPr>
            <a:r>
              <a:rPr lang="en-US" altLang="zh-CN" sz="1800" u="sng" dirty="0">
                <a:solidFill>
                  <a:srgbClr val="800080"/>
                </a:solidFill>
                <a:effectLst/>
                <a:latin typeface="Times New Roman" panose="02020603050405020304" pitchFamily="18" charset="0"/>
                <a:ea typeface="微软雅黑 Light" panose="020B0502040204020203" pitchFamily="34" charset="-122"/>
                <a:cs typeface="Times New Roman" panose="02020603050405020304" pitchFamily="18" charset="0"/>
                <a:hlinkClick r:id="rId2"/>
              </a:rPr>
              <a:t>https://ci.apache.org/projects/flink/flink-docs-release-1.12/dev/table/connectors/hive/</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900"/>
              </a:spcBef>
              <a:spcAft>
                <a:spcPts val="900"/>
              </a:spcAft>
            </a:pPr>
            <a:r>
              <a:rPr lang="en-US" altLang="zh-CN" sz="1800" u="sng" dirty="0">
                <a:solidFill>
                  <a:srgbClr val="0000FF"/>
                </a:solidFill>
                <a:effectLst/>
                <a:latin typeface="Times New Roman" panose="02020603050405020304" pitchFamily="18" charset="0"/>
                <a:ea typeface="微软雅黑 Light" panose="020B0502040204020203" pitchFamily="34" charset="-122"/>
                <a:cs typeface="Times New Roman" panose="02020603050405020304" pitchFamily="18" charset="0"/>
                <a:hlinkClick r:id="rId3"/>
              </a:rPr>
              <a:t>https://zhuanlan.zhihu.com/p/338506408</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endParaRPr lang="en-US" altLang="zh-CN" dirty="0">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使用</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Hive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构建数据仓库已经成为了比较普遍的一种解决</a:t>
            </a:r>
            <a:r>
              <a:rPr lang="zh-CN" altLang="en-US" sz="1800">
                <a:effectLst/>
                <a:latin typeface="微软雅黑 Light" panose="020B0502040204020203" pitchFamily="34" charset="-122"/>
                <a:ea typeface="微软雅黑 Light" panose="020B0502040204020203" pitchFamily="34" charset="-122"/>
                <a:cs typeface="Times New Roman" panose="02020603050405020304" pitchFamily="18" charset="0"/>
              </a:rPr>
              <a:t>方案。</a:t>
            </a:r>
            <a:endParaRPr lang="en-US"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zh-CN" altLang="en-US" sz="1800">
                <a:effectLst/>
                <a:latin typeface="微软雅黑 Light" panose="020B0502040204020203" pitchFamily="34" charset="-122"/>
                <a:ea typeface="微软雅黑 Light" panose="020B0502040204020203" pitchFamily="34" charset="-122"/>
                <a:cs typeface="Times New Roman" panose="02020603050405020304" pitchFamily="18" charset="0"/>
              </a:rPr>
              <a:t>目前</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，一些比较常见的大数据处理引擎，都无一例外兼容</a:t>
            </a:r>
            <a:r>
              <a:rPr lang="en-US" altLang="zh-CN" sz="1800">
                <a:effectLst/>
                <a:latin typeface="微软雅黑 Light" panose="020B0502040204020203" pitchFamily="34" charset="-122"/>
                <a:ea typeface="微软雅黑 Light" panose="020B0502040204020203" pitchFamily="34" charset="-122"/>
                <a:cs typeface="Times New Roman" panose="02020603050405020304" pitchFamily="18" charset="0"/>
              </a:rPr>
              <a:t>Hive</a:t>
            </a:r>
            <a:r>
              <a:rPr lang="zh-CN" altLang="en-US" sz="1800">
                <a:effectLst/>
                <a:latin typeface="微软雅黑 Light" panose="020B0502040204020203" pitchFamily="34" charset="-122"/>
                <a:ea typeface="微软雅黑 Light" panose="020B0502040204020203" pitchFamily="34" charset="-122"/>
                <a:cs typeface="Times New Roman" panose="02020603050405020304" pitchFamily="18" charset="0"/>
              </a:rPr>
              <a:t>。</a:t>
            </a:r>
            <a:endParaRPr lang="en-US"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从</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1.9</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开始支持集成</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Hive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，不过</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1.9</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版本为</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beta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版，不推荐在生产环境中</a:t>
            </a:r>
            <a:r>
              <a:rPr lang="zh-CN" altLang="en-US" sz="1800">
                <a:effectLst/>
                <a:latin typeface="微软雅黑 Light" panose="020B0502040204020203" pitchFamily="34" charset="-122"/>
                <a:ea typeface="微软雅黑 Light" panose="020B0502040204020203" pitchFamily="34" charset="-122"/>
                <a:cs typeface="Times New Roman" panose="02020603050405020304" pitchFamily="18" charset="0"/>
              </a:rPr>
              <a:t>使用。</a:t>
            </a:r>
            <a:endParaRPr lang="en-US"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zh-CN" altLang="en-US" sz="1800">
                <a:effectLst/>
                <a:latin typeface="微软雅黑 Light" panose="020B0502040204020203" pitchFamily="34" charset="-122"/>
                <a:ea typeface="微软雅黑 Light" panose="020B0502040204020203" pitchFamily="34" charset="-122"/>
                <a:cs typeface="Times New Roman" panose="02020603050405020304" pitchFamily="18" charset="0"/>
              </a:rPr>
              <a:t>在</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Flink1.10</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版本中，标志着对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的整合</a:t>
            </a:r>
            <a:r>
              <a:rPr lang="zh-CN" altLang="en-US" sz="1800">
                <a:effectLst/>
                <a:latin typeface="微软雅黑 Light" panose="020B0502040204020203" pitchFamily="34" charset="-122"/>
                <a:ea typeface="微软雅黑 Light" panose="020B0502040204020203" pitchFamily="34" charset="-122"/>
                <a:cs typeface="Times New Roman" panose="02020603050405020304" pitchFamily="18" charset="0"/>
              </a:rPr>
              <a:t>宣告完成。</a:t>
            </a:r>
            <a:endParaRPr lang="en-US"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zh-CN" altLang="en-US" sz="1800">
                <a:effectLst/>
                <a:latin typeface="微软雅黑 Light" panose="020B0502040204020203" pitchFamily="34" charset="-122"/>
                <a:ea typeface="微软雅黑 Light" panose="020B0502040204020203" pitchFamily="34" charset="-122"/>
                <a:cs typeface="Times New Roman" panose="02020603050405020304" pitchFamily="18" charset="0"/>
              </a:rPr>
              <a:t>值得</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注意的是，不同版本的</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对于</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Hive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的集成有所差异，接下来将以最新的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Flink1.12</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版本为例，实现</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集成</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Hive</a:t>
            </a:r>
          </a:p>
        </p:txBody>
      </p:sp>
    </p:spTree>
    <p:extLst>
      <p:ext uri="{BB962C8B-B14F-4D97-AF65-F5344CB8AC3E}">
        <p14:creationId xmlns:p14="http://schemas.microsoft.com/office/powerpoint/2010/main" val="11744411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集成</a:t>
            </a:r>
            <a:r>
              <a:rPr lang="en-US" altLang="zh-CN" dirty="0"/>
              <a:t>Hive</a:t>
            </a:r>
            <a:r>
              <a:rPr lang="zh-CN" altLang="en-US" dirty="0"/>
              <a:t>的基本方式</a:t>
            </a:r>
            <a:endParaRPr lang="en-US" altLang="zh-CN" dirty="0"/>
          </a:p>
        </p:txBody>
      </p:sp>
      <p:sp>
        <p:nvSpPr>
          <p:cNvPr id="8" name="文本框 7">
            <a:extLst>
              <a:ext uri="{FF2B5EF4-FFF2-40B4-BE49-F238E27FC236}">
                <a16:creationId xmlns:a16="http://schemas.microsoft.com/office/drawing/2014/main" id="{46A98F5E-407A-49B3-99E2-AC08B9AC209D}"/>
              </a:ext>
            </a:extLst>
          </p:cNvPr>
          <p:cNvSpPr txBox="1"/>
          <p:nvPr/>
        </p:nvSpPr>
        <p:spPr>
          <a:xfrm>
            <a:off x="467498" y="1069593"/>
            <a:ext cx="10970132" cy="4860305"/>
          </a:xfrm>
          <a:prstGeom prst="rect">
            <a:avLst/>
          </a:prstGeom>
          <a:noFill/>
        </p:spPr>
        <p:txBody>
          <a:bodyPr wrap="square">
            <a:spAutoFit/>
          </a:bodyPr>
          <a:lstStyle/>
          <a:p>
            <a:pPr>
              <a:spcBef>
                <a:spcPts val="900"/>
              </a:spcBef>
              <a:spcAft>
                <a:spcPts val="90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与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Hive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的集成主要体现在以下两个方面</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p>
          <a:p>
            <a:pPr marL="342900" lvl="0" indent="-342900">
              <a:spcBef>
                <a:spcPts val="900"/>
              </a:spcBef>
              <a:spcAft>
                <a:spcPts val="90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持久化元数据</a:t>
            </a:r>
          </a:p>
          <a:p>
            <a:pPr>
              <a:spcBef>
                <a:spcPts val="900"/>
              </a:spcBef>
              <a:spcAft>
                <a:spcPts val="90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利用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Hive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MetaStore</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作为持久化的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Catalog</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，我们可通过</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HiveCatalog</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将不同会话中的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元数据存储到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Hive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Metastore</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中。例如，我们可以使用</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HiveCatalog</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将其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Kafka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的数据源表存储在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Hive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Metastore</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中，这样该表的元数据信息会被持久化到</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Hive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MetaStore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对应的元数据库中，在后续的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SQL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查询中，我们可以重复使用它们。</a:t>
            </a:r>
          </a:p>
          <a:p>
            <a:pPr marL="342900" lvl="0" indent="-342900">
              <a:spcBef>
                <a:spcPts val="900"/>
              </a:spcBef>
              <a:spcAft>
                <a:spcPts val="90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利用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来读写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Hive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的表</a:t>
            </a:r>
          </a:p>
          <a:p>
            <a:pPr>
              <a:spcBef>
                <a:spcPts val="150"/>
              </a:spcBef>
              <a:spcAft>
                <a:spcPts val="15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打通了与</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Hive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的集成，如同使用</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SparkSQL</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或者</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Impala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操作</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Hive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中的数据一样，我们可以使用</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直接读写</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Hive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中的表。</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HiveCatalog</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的设计提供了与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Hive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良好的兼容性，用户可以”开箱即用”的访问其已有的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Hive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表。不需要修改现有的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Hive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Metastore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，也不需要更改表的数据位置或分区</a:t>
            </a:r>
            <a:r>
              <a:rPr lang="zh-CN" altLang="en-US" dirty="0">
                <a:latin typeface="微软雅黑 Light" panose="020B0502040204020203" pitchFamily="34" charset="-122"/>
                <a:ea typeface="微软雅黑 Light" panose="020B0502040204020203" pitchFamily="34" charset="-122"/>
                <a:cs typeface="Times New Roman" panose="02020603050405020304" pitchFamily="18" charset="0"/>
              </a:rPr>
              <a:t>。</a:t>
            </a: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21457623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准备工作</a:t>
            </a:r>
            <a:endParaRPr lang="en-US" altLang="zh-CN" dirty="0"/>
          </a:p>
        </p:txBody>
      </p:sp>
      <p:sp>
        <p:nvSpPr>
          <p:cNvPr id="8" name="文本框 7">
            <a:extLst>
              <a:ext uri="{FF2B5EF4-FFF2-40B4-BE49-F238E27FC236}">
                <a16:creationId xmlns:a16="http://schemas.microsoft.com/office/drawing/2014/main" id="{46A98F5E-407A-49B3-99E2-AC08B9AC209D}"/>
              </a:ext>
            </a:extLst>
          </p:cNvPr>
          <p:cNvSpPr txBox="1"/>
          <p:nvPr/>
        </p:nvSpPr>
        <p:spPr>
          <a:xfrm>
            <a:off x="467498" y="1069593"/>
            <a:ext cx="10970132" cy="4431983"/>
          </a:xfrm>
          <a:prstGeom prst="rect">
            <a:avLst/>
          </a:prstGeom>
          <a:noFill/>
        </p:spPr>
        <p:txBody>
          <a:bodyPr wrap="square">
            <a:spAutoFit/>
          </a:bodyPr>
          <a:lstStyle/>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添加</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hadoop_classpath</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vim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etc</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/profile</a:t>
            </a:r>
          </a:p>
          <a:p>
            <a:pPr>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增加如下配置</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export HADOOP_CLASSPATH=`</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hadoop</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classpath</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刷新配置</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source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etc</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/profile</a:t>
            </a:r>
          </a:p>
          <a:p>
            <a:pPr>
              <a:spcBef>
                <a:spcPts val="900"/>
              </a:spcBef>
              <a:spcAft>
                <a:spcPts val="900"/>
              </a:spcAft>
            </a:pP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2.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下载</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jar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并上传至</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/lib</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目录</a:t>
            </a:r>
          </a:p>
          <a:p>
            <a:pPr>
              <a:spcBef>
                <a:spcPts val="900"/>
              </a:spcBef>
              <a:spcAft>
                <a:spcPts val="900"/>
              </a:spcAft>
            </a:pPr>
            <a:r>
              <a:rPr lang="en-US" altLang="zh-CN" sz="1800" u="sng" dirty="0">
                <a:solidFill>
                  <a:srgbClr val="0000FF"/>
                </a:solidFill>
                <a:effectLst/>
                <a:latin typeface="Times New Roman" panose="02020603050405020304" pitchFamily="18" charset="0"/>
                <a:ea typeface="微软雅黑 Light" panose="020B0502040204020203" pitchFamily="34" charset="-122"/>
                <a:cs typeface="Times New Roman" panose="02020603050405020304" pitchFamily="18" charset="0"/>
                <a:hlinkClick r:id="rId2"/>
              </a:rPr>
              <a:t>https://ci.apache.org/projects/flink/flink-docs-release-1.12/dev/table/connectors/hive/</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18357856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准备工作</a:t>
            </a:r>
            <a:endParaRPr lang="en-US" altLang="zh-CN" dirty="0"/>
          </a:p>
        </p:txBody>
      </p:sp>
      <p:pic>
        <p:nvPicPr>
          <p:cNvPr id="4" name="图片 3">
            <a:extLst>
              <a:ext uri="{FF2B5EF4-FFF2-40B4-BE49-F238E27FC236}">
                <a16:creationId xmlns:a16="http://schemas.microsoft.com/office/drawing/2014/main" id="{273344BF-242E-4CD0-AEA5-9E1FE522A67A}"/>
              </a:ext>
            </a:extLst>
          </p:cNvPr>
          <p:cNvPicPr>
            <a:picLocks noChangeAspect="1"/>
          </p:cNvPicPr>
          <p:nvPr/>
        </p:nvPicPr>
        <p:blipFill>
          <a:blip r:embed="rId2"/>
          <a:stretch>
            <a:fillRect/>
          </a:stretch>
        </p:blipFill>
        <p:spPr>
          <a:xfrm>
            <a:off x="2236700" y="751219"/>
            <a:ext cx="7245201" cy="4284344"/>
          </a:xfrm>
          <a:prstGeom prst="rect">
            <a:avLst/>
          </a:prstGeom>
          <a:noFill/>
          <a:ln>
            <a:noFill/>
          </a:ln>
        </p:spPr>
      </p:pic>
      <p:sp>
        <p:nvSpPr>
          <p:cNvPr id="5" name="文本框 4">
            <a:extLst>
              <a:ext uri="{FF2B5EF4-FFF2-40B4-BE49-F238E27FC236}">
                <a16:creationId xmlns:a16="http://schemas.microsoft.com/office/drawing/2014/main" id="{EFC8C0BB-F06B-42E5-896B-2008C7E60C70}"/>
              </a:ext>
            </a:extLst>
          </p:cNvPr>
          <p:cNvSpPr txBox="1"/>
          <p:nvPr/>
        </p:nvSpPr>
        <p:spPr>
          <a:xfrm>
            <a:off x="865760" y="5229618"/>
            <a:ext cx="10460479" cy="877163"/>
          </a:xfrm>
          <a:prstGeom prst="rect">
            <a:avLst/>
          </a:prstGeom>
          <a:noFill/>
        </p:spPr>
        <p:txBody>
          <a:bodyPr wrap="square">
            <a:spAutoFit/>
          </a:bodyPr>
          <a:lstStyle/>
          <a:p>
            <a:pPr>
              <a:spcBef>
                <a:spcPts val="900"/>
              </a:spcBef>
              <a:spcAft>
                <a:spcPts val="900"/>
              </a:spcAft>
            </a:pPr>
            <a:r>
              <a:rPr lang="en-US" altLang="zh-CN" sz="1800">
                <a:effectLst/>
                <a:latin typeface="微软雅黑 Light" panose="020B0502040204020203" pitchFamily="34" charset="-122"/>
                <a:ea typeface="微软雅黑 Light" panose="020B0502040204020203" pitchFamily="34" charset="-122"/>
                <a:cs typeface="Times New Roman" panose="02020603050405020304" pitchFamily="18" charset="0"/>
              </a:rPr>
              <a:t>3.</a:t>
            </a:r>
            <a:r>
              <a:rPr lang="zh-CN" altLang="en-US" sz="1800">
                <a:effectLst/>
                <a:latin typeface="微软雅黑 Light" panose="020B0502040204020203" pitchFamily="34" charset="-122"/>
                <a:ea typeface="微软雅黑 Light" panose="020B0502040204020203" pitchFamily="34" charset="-122"/>
                <a:cs typeface="Times New Roman" panose="02020603050405020304" pitchFamily="18" charset="0"/>
              </a:rPr>
              <a:t>修改</a:t>
            </a:r>
            <a:r>
              <a:rPr lang="en-US" altLang="zh-CN" sz="1800">
                <a:effectLst/>
                <a:latin typeface="微软雅黑 Light" panose="020B0502040204020203" pitchFamily="34" charset="-122"/>
                <a:ea typeface="微软雅黑 Light" panose="020B0502040204020203" pitchFamily="34" charset="-122"/>
                <a:cs typeface="Times New Roman" panose="02020603050405020304" pitchFamily="18" charset="0"/>
              </a:rPr>
              <a:t>hive</a:t>
            </a:r>
            <a:r>
              <a:rPr lang="zh-CN" altLang="en-US" sz="1800">
                <a:effectLst/>
                <a:latin typeface="微软雅黑 Light" panose="020B0502040204020203" pitchFamily="34" charset="-122"/>
                <a:ea typeface="微软雅黑 Light" panose="020B0502040204020203" pitchFamily="34" charset="-122"/>
                <a:cs typeface="Times New Roman" panose="02020603050405020304" pitchFamily="18" charset="0"/>
              </a:rPr>
              <a:t>配置</a:t>
            </a:r>
          </a:p>
          <a:p>
            <a:pPr>
              <a:spcBef>
                <a:spcPts val="900"/>
              </a:spcBef>
              <a:spcAft>
                <a:spcPts val="900"/>
              </a:spcAft>
            </a:pPr>
            <a:r>
              <a:rPr lang="en-US" altLang="zh-CN" sz="1800">
                <a:effectLst/>
                <a:latin typeface="微软雅黑 Light" panose="020B0502040204020203" pitchFamily="34" charset="-122"/>
                <a:ea typeface="微软雅黑 Light" panose="020B0502040204020203" pitchFamily="34" charset="-122"/>
                <a:cs typeface="Times New Roman" panose="02020603050405020304" pitchFamily="18" charset="0"/>
              </a:rPr>
              <a:t>vim /export/server/hive/conf/hive-site.xml</a:t>
            </a:r>
          </a:p>
        </p:txBody>
      </p:sp>
    </p:spTree>
    <p:extLst>
      <p:ext uri="{BB962C8B-B14F-4D97-AF65-F5344CB8AC3E}">
        <p14:creationId xmlns:p14="http://schemas.microsoft.com/office/powerpoint/2010/main" val="42299571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准备工作</a:t>
            </a:r>
            <a:endParaRPr lang="en-US" altLang="zh-CN" dirty="0"/>
          </a:p>
        </p:txBody>
      </p:sp>
      <p:sp>
        <p:nvSpPr>
          <p:cNvPr id="5" name="文本框 4">
            <a:extLst>
              <a:ext uri="{FF2B5EF4-FFF2-40B4-BE49-F238E27FC236}">
                <a16:creationId xmlns:a16="http://schemas.microsoft.com/office/drawing/2014/main" id="{EFC8C0BB-F06B-42E5-896B-2008C7E60C70}"/>
              </a:ext>
            </a:extLst>
          </p:cNvPr>
          <p:cNvSpPr txBox="1"/>
          <p:nvPr/>
        </p:nvSpPr>
        <p:spPr>
          <a:xfrm>
            <a:off x="632678" y="2611092"/>
            <a:ext cx="10460479" cy="1803058"/>
          </a:xfrm>
          <a:prstGeom prst="rect">
            <a:avLst/>
          </a:prstGeom>
          <a:noFill/>
        </p:spPr>
        <p:txBody>
          <a:bodyPr wrap="square">
            <a:spAutoFit/>
          </a:bodyPr>
          <a:lstStyle/>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3.</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修改</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hive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配置</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vim /export/server/hive/conf/hive-site.xml</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4.</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启动</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hive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元数据服务</a:t>
            </a:r>
          </a:p>
          <a:p>
            <a:pPr>
              <a:spcBef>
                <a:spcPts val="150"/>
              </a:spcBef>
              <a:spcAft>
                <a:spcPts val="15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nohup</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/export/server/hive/bin/hive --service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metastore</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&amp;</a:t>
            </a:r>
          </a:p>
        </p:txBody>
      </p:sp>
      <p:sp>
        <p:nvSpPr>
          <p:cNvPr id="6" name="TextBox 3">
            <a:extLst>
              <a:ext uri="{FF2B5EF4-FFF2-40B4-BE49-F238E27FC236}">
                <a16:creationId xmlns:a16="http://schemas.microsoft.com/office/drawing/2014/main" id="{ECB41030-B5C3-43E5-BE00-33BA7AB8315D}"/>
              </a:ext>
            </a:extLst>
          </p:cNvPr>
          <p:cNvSpPr txBox="1"/>
          <p:nvPr/>
        </p:nvSpPr>
        <p:spPr>
          <a:xfrm>
            <a:off x="526428" y="1004047"/>
            <a:ext cx="11139143" cy="1354217"/>
          </a:xfrm>
          <a:prstGeom prst="rect">
            <a:avLst/>
          </a:prstGeom>
          <a:solidFill>
            <a:srgbClr val="FFFFE4"/>
          </a:solidFill>
          <a:ln w="3175">
            <a:solidFill>
              <a:srgbClr val="919191"/>
            </a:solidFill>
          </a:ln>
        </p:spPr>
        <p:txBody>
          <a:bodyPr wrap="square">
            <a:spAutoFit/>
          </a:bodyPr>
          <a:lstStyle/>
          <a:p>
            <a:pPr algn="just">
              <a:spcBef>
                <a:spcPts val="150"/>
              </a:spcBef>
              <a:spcAft>
                <a:spcPts val="150"/>
              </a:spcAft>
            </a:pPr>
            <a:r>
              <a:rPr lang="en-US" altLang="zh-CN" sz="1800" dirty="0">
                <a:effectLst/>
                <a:latin typeface="Consolas" panose="020B0609020204030204" pitchFamily="49" charset="0"/>
                <a:ea typeface="微软雅黑 Light" panose="020B0502040204020203" pitchFamily="34" charset="-122"/>
                <a:cs typeface="Times New Roman" panose="02020603050405020304" pitchFamily="18" charset="0"/>
              </a:rPr>
              <a:t>&lt;property&gt;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spcBef>
                <a:spcPts val="150"/>
              </a:spcBef>
              <a:spcAft>
                <a:spcPts val="150"/>
              </a:spcAft>
            </a:pPr>
            <a:r>
              <a:rPr lang="en-US" altLang="zh-CN" sz="1800" dirty="0">
                <a:effectLst/>
                <a:latin typeface="Consolas" panose="020B0609020204030204" pitchFamily="49" charset="0"/>
                <a:ea typeface="微软雅黑 Light" panose="020B0502040204020203" pitchFamily="34" charset="-122"/>
                <a:cs typeface="Times New Roman" panose="02020603050405020304" pitchFamily="18" charset="0"/>
              </a:rPr>
              <a:t>        &lt;name&gt;</a:t>
            </a:r>
            <a:r>
              <a:rPr lang="en-US" altLang="zh-CN" sz="1800" dirty="0" err="1">
                <a:effectLst/>
                <a:latin typeface="Consolas" panose="020B0609020204030204" pitchFamily="49" charset="0"/>
                <a:ea typeface="微软雅黑 Light" panose="020B0502040204020203" pitchFamily="34" charset="-122"/>
                <a:cs typeface="Times New Roman" panose="02020603050405020304" pitchFamily="18" charset="0"/>
              </a:rPr>
              <a:t>hive.metastore.uris</a:t>
            </a:r>
            <a:r>
              <a:rPr lang="en-US" altLang="zh-CN" sz="1800" dirty="0">
                <a:effectLst/>
                <a:latin typeface="Consolas" panose="020B0609020204030204" pitchFamily="49" charset="0"/>
                <a:ea typeface="微软雅黑 Light" panose="020B0502040204020203" pitchFamily="34" charset="-122"/>
                <a:cs typeface="Times New Roman" panose="02020603050405020304" pitchFamily="18" charset="0"/>
              </a:rPr>
              <a:t>&lt;/name&gt;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spcBef>
                <a:spcPts val="150"/>
              </a:spcBef>
              <a:spcAft>
                <a:spcPts val="150"/>
              </a:spcAft>
            </a:pPr>
            <a:r>
              <a:rPr lang="en-US" altLang="zh-CN" sz="1800" dirty="0">
                <a:effectLst/>
                <a:latin typeface="Consolas" panose="020B0609020204030204" pitchFamily="49" charset="0"/>
                <a:ea typeface="微软雅黑 Light" panose="020B0502040204020203" pitchFamily="34" charset="-122"/>
                <a:cs typeface="Times New Roman" panose="02020603050405020304" pitchFamily="18" charset="0"/>
              </a:rPr>
              <a:t>        &lt;value&gt;thrift://node3:9083&lt;/value&gt;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dirty="0">
                <a:effectLst/>
                <a:latin typeface="Consolas" panose="020B0609020204030204" pitchFamily="49" charset="0"/>
                <a:ea typeface="微软雅黑 Light" panose="020B0502040204020203" pitchFamily="34" charset="-122"/>
                <a:cs typeface="Times New Roman" panose="02020603050405020304" pitchFamily="18" charset="0"/>
              </a:rPr>
              <a:t>&lt;/property&gt;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280457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AFEBB5B-F49D-4E9E-AC9B-716E1CBCA32A}"/>
              </a:ext>
            </a:extLst>
          </p:cNvPr>
          <p:cNvSpPr>
            <a:spLocks noGrp="1"/>
          </p:cNvSpPr>
          <p:nvPr>
            <p:ph type="body" sz="quarter" idx="11"/>
          </p:nvPr>
        </p:nvSpPr>
        <p:spPr>
          <a:xfrm>
            <a:off x="710880" y="890407"/>
            <a:ext cx="10749598" cy="5501339"/>
          </a:xfrm>
        </p:spPr>
        <p:txBody>
          <a:bodyPr/>
          <a:lstStyle/>
          <a:p>
            <a:pPr marL="342900" lvl="0" indent="-342900">
              <a:spcBef>
                <a:spcPts val="900"/>
              </a:spcBef>
              <a:spcAft>
                <a:spcPts val="900"/>
              </a:spcAft>
              <a:buFont typeface="Times New Roman" panose="02020603050405020304" pitchFamily="18" charset="0"/>
              <a:buAutoNum type="arabicPeriod"/>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env</a:t>
            </a:r>
          </a:p>
          <a:p>
            <a:pPr marL="342900" lvl="0" indent="-342900">
              <a:spcBef>
                <a:spcPts val="900"/>
              </a:spcBef>
              <a:spcAft>
                <a:spcPts val="900"/>
              </a:spcAft>
              <a:buFont typeface="Times New Roman" panose="02020603050405020304" pitchFamily="18" charset="0"/>
              <a:buAutoNum type="arabicPeriod"/>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Source</a:t>
            </a:r>
          </a:p>
          <a:p>
            <a:pPr marL="0" indent="0">
              <a:spcBef>
                <a:spcPts val="900"/>
              </a:spcBef>
              <a:spcAft>
                <a:spcPts val="900"/>
              </a:spcAft>
              <a:buNone/>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构建实时数据事件流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自定义随机</a:t>
            </a:r>
          </a:p>
          <a:p>
            <a:pPr marL="0" indent="0">
              <a:spcBef>
                <a:spcPts val="900"/>
              </a:spcBef>
              <a:spcAft>
                <a:spcPts val="900"/>
              </a:spcAft>
              <a:buNone/>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&lt;</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userID</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eventTime</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eventType</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productID</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&gt;</a:t>
            </a:r>
          </a:p>
          <a:p>
            <a:pPr marL="0" indent="0">
              <a:spcBef>
                <a:spcPts val="900"/>
              </a:spcBef>
              <a:spcAft>
                <a:spcPts val="900"/>
              </a:spcAft>
              <a:buNone/>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-2.</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构建配置流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从</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MySQL</a:t>
            </a:r>
          </a:p>
          <a:p>
            <a:pPr marL="0" indent="0">
              <a:spcBef>
                <a:spcPts val="150"/>
              </a:spcBef>
              <a:spcAft>
                <a:spcPts val="150"/>
              </a:spcAft>
              <a:buNone/>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&lt;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用户</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id,&lt;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姓名</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年龄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&gt;&gt;</a:t>
            </a:r>
          </a:p>
          <a:p>
            <a:pPr marL="342900" indent="-342900">
              <a:spcBef>
                <a:spcPts val="900"/>
              </a:spcBef>
              <a:spcAft>
                <a:spcPts val="900"/>
              </a:spcAft>
              <a:buFont typeface="Times New Roman" panose="02020603050405020304" pitchFamily="18" charset="0"/>
              <a:buAutoNum type="arabicPeriod"/>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transformation</a:t>
            </a:r>
          </a:p>
          <a:p>
            <a:pPr marL="342900" lvl="0" indent="-342900">
              <a:spcBef>
                <a:spcPts val="900"/>
              </a:spcBef>
              <a:spcAft>
                <a:spcPts val="900"/>
              </a:spcAft>
              <a:buFont typeface="Times New Roman" panose="02020603050405020304" pitchFamily="18" charset="0"/>
              <a:buAutoNum type="arabicPeriod"/>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sink</a:t>
            </a:r>
          </a:p>
          <a:p>
            <a:pPr marL="342900" lvl="0" indent="-342900">
              <a:spcBef>
                <a:spcPts val="900"/>
              </a:spcBef>
              <a:spcAft>
                <a:spcPts val="900"/>
              </a:spcAft>
              <a:buFont typeface="Times New Roman" panose="02020603050405020304" pitchFamily="18" charset="0"/>
              <a:buAutoNum type="arabicPeriod"/>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execute</a:t>
            </a:r>
          </a:p>
          <a:p>
            <a:pPr marL="342900" lvl="0" indent="-342900">
              <a:spcBef>
                <a:spcPts val="900"/>
              </a:spcBef>
              <a:spcAft>
                <a:spcPts val="900"/>
              </a:spcAft>
              <a:buFont typeface="Times New Roman" panose="02020603050405020304" pitchFamily="18" charset="0"/>
              <a:buAutoNum type="arabicPeriod"/>
            </a:pP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342900" lvl="0" indent="-342900">
              <a:spcBef>
                <a:spcPts val="900"/>
              </a:spcBef>
              <a:spcAft>
                <a:spcPts val="900"/>
              </a:spcAft>
              <a:buFont typeface="Times New Roman" panose="02020603050405020304" pitchFamily="18" charset="0"/>
              <a:buAutoNum type="arabicPeriod"/>
            </a:pP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0" indent="0">
              <a:buNone/>
            </a:pPr>
            <a:endParaRPr lang="zh-CN" altLang="en-US" dirty="0"/>
          </a:p>
        </p:txBody>
      </p:sp>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编码步骤</a:t>
            </a:r>
          </a:p>
        </p:txBody>
      </p:sp>
    </p:spTree>
    <p:extLst>
      <p:ext uri="{BB962C8B-B14F-4D97-AF65-F5344CB8AC3E}">
        <p14:creationId xmlns:p14="http://schemas.microsoft.com/office/powerpoint/2010/main" val="10662602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r>
              <a:rPr lang="zh-CN" altLang="en-US" dirty="0"/>
              <a:t> </a:t>
            </a:r>
            <a:r>
              <a:rPr lang="en-US" altLang="zh-CN" dirty="0" err="1"/>
              <a:t>Cli</a:t>
            </a:r>
            <a:endParaRPr lang="en-US" altLang="zh-CN" dirty="0"/>
          </a:p>
        </p:txBody>
      </p:sp>
      <p:sp>
        <p:nvSpPr>
          <p:cNvPr id="5" name="文本框 4">
            <a:extLst>
              <a:ext uri="{FF2B5EF4-FFF2-40B4-BE49-F238E27FC236}">
                <a16:creationId xmlns:a16="http://schemas.microsoft.com/office/drawing/2014/main" id="{EFC8C0BB-F06B-42E5-896B-2008C7E60C70}"/>
              </a:ext>
            </a:extLst>
          </p:cNvPr>
          <p:cNvSpPr txBox="1"/>
          <p:nvPr/>
        </p:nvSpPr>
        <p:spPr>
          <a:xfrm>
            <a:off x="632678" y="2611092"/>
            <a:ext cx="10460479" cy="1803058"/>
          </a:xfrm>
          <a:prstGeom prst="rect">
            <a:avLst/>
          </a:prstGeom>
          <a:noFill/>
        </p:spPr>
        <p:txBody>
          <a:bodyPr wrap="square">
            <a:spAutoFit/>
          </a:bodyPr>
          <a:lstStyle/>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3.</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修改</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hive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配置</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vim /export/server/hive/conf/hive-site.xml</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4.</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启动</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hive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元数据服务</a:t>
            </a:r>
          </a:p>
          <a:p>
            <a:pPr>
              <a:spcBef>
                <a:spcPts val="150"/>
              </a:spcBef>
              <a:spcAft>
                <a:spcPts val="15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nohup</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/export/server/hive/bin/hive --service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metastore</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&amp;</a:t>
            </a:r>
          </a:p>
        </p:txBody>
      </p:sp>
      <p:sp>
        <p:nvSpPr>
          <p:cNvPr id="6" name="TextBox 3">
            <a:extLst>
              <a:ext uri="{FF2B5EF4-FFF2-40B4-BE49-F238E27FC236}">
                <a16:creationId xmlns:a16="http://schemas.microsoft.com/office/drawing/2014/main" id="{ECB41030-B5C3-43E5-BE00-33BA7AB8315D}"/>
              </a:ext>
            </a:extLst>
          </p:cNvPr>
          <p:cNvSpPr txBox="1"/>
          <p:nvPr/>
        </p:nvSpPr>
        <p:spPr>
          <a:xfrm>
            <a:off x="526428" y="833718"/>
            <a:ext cx="11139143" cy="5865708"/>
          </a:xfrm>
          <a:prstGeom prst="rect">
            <a:avLst/>
          </a:prstGeom>
          <a:solidFill>
            <a:srgbClr val="FFFFE4"/>
          </a:solidFill>
          <a:ln w="3175">
            <a:solidFill>
              <a:srgbClr val="919191"/>
            </a:solidFill>
          </a:ln>
        </p:spPr>
        <p:txBody>
          <a:bodyPr wrap="square">
            <a:spAutoFit/>
          </a:bodyPr>
          <a:lstStyle/>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修改</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flinksql</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配置</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vim /export/server/</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/conf/</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sql</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-client-</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defaults.yaml</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p>
          <a:p>
            <a:pPr>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增加如下配置</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catalogs:</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 name: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myhive</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type: hive</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hive-conf-</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dir</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/export/server/hive/conf</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default-database: default</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2.</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启动</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集群</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/export/server/flink/bin/start-cluster.sh</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3.</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启动</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flink-sql</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客户端</a:t>
            </a:r>
          </a:p>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/export/server/flink/bin/sql-client.sh embedded</a:t>
            </a:r>
          </a:p>
        </p:txBody>
      </p:sp>
    </p:spTree>
    <p:extLst>
      <p:ext uri="{BB962C8B-B14F-4D97-AF65-F5344CB8AC3E}">
        <p14:creationId xmlns:p14="http://schemas.microsoft.com/office/powerpoint/2010/main" val="27412178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r>
              <a:rPr lang="zh-CN" altLang="en-US" dirty="0"/>
              <a:t> </a:t>
            </a:r>
            <a:r>
              <a:rPr lang="en-US" altLang="zh-CN" dirty="0" err="1"/>
              <a:t>Cli</a:t>
            </a:r>
            <a:endParaRPr lang="en-US" altLang="zh-CN" dirty="0"/>
          </a:p>
        </p:txBody>
      </p:sp>
      <p:sp>
        <p:nvSpPr>
          <p:cNvPr id="6" name="TextBox 3">
            <a:extLst>
              <a:ext uri="{FF2B5EF4-FFF2-40B4-BE49-F238E27FC236}">
                <a16:creationId xmlns:a16="http://schemas.microsoft.com/office/drawing/2014/main" id="{ECB41030-B5C3-43E5-BE00-33BA7AB8315D}"/>
              </a:ext>
            </a:extLst>
          </p:cNvPr>
          <p:cNvSpPr txBox="1"/>
          <p:nvPr/>
        </p:nvSpPr>
        <p:spPr>
          <a:xfrm>
            <a:off x="526428" y="1028343"/>
            <a:ext cx="11139143" cy="2400657"/>
          </a:xfrm>
          <a:prstGeom prst="rect">
            <a:avLst/>
          </a:prstGeom>
          <a:solidFill>
            <a:srgbClr val="FFFFE4"/>
          </a:solidFill>
          <a:ln w="3175">
            <a:solidFill>
              <a:srgbClr val="919191"/>
            </a:solidFill>
          </a:ln>
        </p:spPr>
        <p:txBody>
          <a:bodyPr wrap="square">
            <a:spAutoFit/>
          </a:bodyPr>
          <a:lstStyle/>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4.</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执行</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sql</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show catalogs;</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use catalog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myhive</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show tables;</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select * from person;</a:t>
            </a:r>
          </a:p>
        </p:txBody>
      </p:sp>
    </p:spTree>
    <p:extLst>
      <p:ext uri="{BB962C8B-B14F-4D97-AF65-F5344CB8AC3E}">
        <p14:creationId xmlns:p14="http://schemas.microsoft.com/office/powerpoint/2010/main" val="14328571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代码演示</a:t>
            </a:r>
            <a:endParaRPr lang="en-US" altLang="zh-CN" dirty="0"/>
          </a:p>
        </p:txBody>
      </p:sp>
      <p:sp>
        <p:nvSpPr>
          <p:cNvPr id="6" name="TextBox 3">
            <a:extLst>
              <a:ext uri="{FF2B5EF4-FFF2-40B4-BE49-F238E27FC236}">
                <a16:creationId xmlns:a16="http://schemas.microsoft.com/office/drawing/2014/main" id="{ECB41030-B5C3-43E5-BE00-33BA7AB8315D}"/>
              </a:ext>
            </a:extLst>
          </p:cNvPr>
          <p:cNvSpPr txBox="1"/>
          <p:nvPr/>
        </p:nvSpPr>
        <p:spPr>
          <a:xfrm>
            <a:off x="526428" y="1028343"/>
            <a:ext cx="11139143" cy="5632311"/>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class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HiveDemo</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main(String[]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args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EnvironmentSettings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settings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EnvironmentSettings.</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newInstance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useBlinkPlanner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().build();</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TableEnvironment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tableEnv</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TableEnvironment.</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create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(settings);</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String name            =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myhive</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defaultDatabase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"default"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hiveConfDir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"./conf"</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HiveCatalog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hive =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HiveCatalog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(name,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defaultDatabase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hiveConfDir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注册</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catalog</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tableEnv.registerCatalog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myhive</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hive);</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使用注册的</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catalog</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tableEnv.useCatalog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myhive</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向</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Hive</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表中写入数据</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insertSQL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"insert into person select * from person"</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TableResult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result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tableEnv.executeSql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insertSQL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System.</a:t>
            </a:r>
            <a:r>
              <a:rPr lang="en-US" altLang="zh-CN" sz="1800" b="1"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out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.println</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result.getJobClient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().get().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getJobStatus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21790139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r>
              <a:rPr lang="zh-CN" altLang="en-US"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代码实现</a:t>
            </a:r>
            <a:endParaRPr lang="zh-CN" altLang="en-US" dirty="0"/>
          </a:p>
        </p:txBody>
      </p:sp>
      <p:sp>
        <p:nvSpPr>
          <p:cNvPr id="6" name="TextBox 3">
            <a:extLst>
              <a:ext uri="{FF2B5EF4-FFF2-40B4-BE49-F238E27FC236}">
                <a16:creationId xmlns:a16="http://schemas.microsoft.com/office/drawing/2014/main" id="{9FA9E1F9-D89E-43FF-B585-5D5E4947452A}"/>
              </a:ext>
            </a:extLst>
          </p:cNvPr>
          <p:cNvSpPr txBox="1"/>
          <p:nvPr/>
        </p:nvSpPr>
        <p:spPr>
          <a:xfrm>
            <a:off x="599642" y="847199"/>
            <a:ext cx="10992716" cy="5497980"/>
          </a:xfrm>
          <a:prstGeom prst="rect">
            <a:avLst/>
          </a:prstGeom>
          <a:solidFill>
            <a:srgbClr val="FFFFE4"/>
          </a:solidFill>
          <a:ln w="3175">
            <a:solidFill>
              <a:srgbClr val="919191"/>
            </a:solidFill>
          </a:ln>
        </p:spPr>
        <p:txBody>
          <a:bodyPr wrap="square">
            <a:spAutoFit/>
          </a:bodyPr>
          <a:lstStyle/>
          <a:p>
            <a:pPr>
              <a:lnSpc>
                <a:spcPct val="150000"/>
              </a:lnSpc>
              <a:spcBef>
                <a:spcPts val="150"/>
              </a:spcBef>
              <a:spcAft>
                <a:spcPts val="150"/>
              </a:spcAft>
            </a:pP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//1.env</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StreamExecutionEnvironment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env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StreamExecutionEnvironment.</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getExecutionEnvironment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//2.source</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//-1.</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构建实时的自定义随机数据事件流</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数据源源不断产生</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量会很大</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//&lt;</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userID</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eventTime</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eventType</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productID</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&gt;</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DataStreamSource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&lt;Tuple4&lt;String, String, String, Integer&gt;&gt;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eventDS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env.addSource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MySource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//-2.</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构建配置流</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从</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MySQL</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定期查询最新的</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数据量较小</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//&lt;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用户</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id,&lt;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姓名</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年龄</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&gt;&gt;</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DataStreamSource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&lt;Map&lt;String, Tuple2&lt;String, Integer&gt;&gt;&gt;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configDS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env.addSource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MySQLSource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lnSpc>
                <a:spcPct val="150000"/>
              </a:lnSpc>
              <a:spcBef>
                <a:spcPts val="150"/>
              </a:spcBef>
              <a:spcAft>
                <a:spcPts val="150"/>
              </a:spcAft>
            </a:pP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1050526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r>
              <a:rPr lang="zh-CN" altLang="en-US"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代码实现</a:t>
            </a:r>
            <a:endParaRPr lang="zh-CN" altLang="en-US" dirty="0"/>
          </a:p>
        </p:txBody>
      </p:sp>
      <p:sp>
        <p:nvSpPr>
          <p:cNvPr id="6" name="TextBox 3">
            <a:extLst>
              <a:ext uri="{FF2B5EF4-FFF2-40B4-BE49-F238E27FC236}">
                <a16:creationId xmlns:a16="http://schemas.microsoft.com/office/drawing/2014/main" id="{9FA9E1F9-D89E-43FF-B585-5D5E4947452A}"/>
              </a:ext>
            </a:extLst>
          </p:cNvPr>
          <p:cNvSpPr txBox="1"/>
          <p:nvPr/>
        </p:nvSpPr>
        <p:spPr>
          <a:xfrm>
            <a:off x="599642" y="847199"/>
            <a:ext cx="10992716" cy="5219506"/>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//3.transformation</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//-1.</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定义状态描述器</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准备将配置流作为状态广播</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MapStateDescriptor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&lt;Void, Map&lt;String, Tuple2&lt;String, Integer&gt;&gt;&gt; descriptor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MapStateDescriptor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&lt;&gt;(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"config"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Types.</a:t>
            </a:r>
            <a:r>
              <a:rPr lang="en-US" altLang="zh-CN" sz="1800" b="1"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VOID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Types.</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MAP</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Types.</a:t>
            </a:r>
            <a:r>
              <a:rPr lang="en-US" altLang="zh-CN" sz="1800" b="1"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STRING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Types.</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TUPLE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Types.</a:t>
            </a:r>
            <a:r>
              <a:rPr lang="en-US" altLang="zh-CN" sz="1800" b="1"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STRING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Types.</a:t>
            </a:r>
            <a:r>
              <a:rPr lang="en-US" altLang="zh-CN" sz="1800" b="1" i="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//-2.</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将配置流根据状态描述器广播出去</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变成广播状态流</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BroadcastStream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&lt;Map&lt;String, Tuple2&lt;String, Integer&gt;&gt;&gt;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broadcastDS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configDS.broadcast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(descriptor);</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//-3.</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将事件流和广播流进行连接</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BroadcastConnectedStream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&lt;Tuple4&lt;String, String, String, Integer&gt;, Map&lt;String, Tuple2&lt;String, Integer&gt;&gt;&gt;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connectDS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eventDS.connect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broadcastDS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nSpc>
                <a:spcPct val="150000"/>
              </a:lnSpc>
              <a:spcBef>
                <a:spcPts val="150"/>
              </a:spcBef>
              <a:spcAft>
                <a:spcPts val="150"/>
              </a:spcAft>
            </a:pP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//-4.</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处理连接后的流</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根据配置流补全事件流中的用户的信息</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SingleOutputStreamOperator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&lt;Tuple6&lt;String, String, String, Integer, String, Integer&gt;&gt; result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connectDS.process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BroadcastProcessFunction</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Tuple4&lt;String, String, String, Integer&gt;,</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Map&lt;String, Tuple2&lt;String, Integer&gt;&gt;,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704600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r>
              <a:rPr lang="zh-CN" altLang="en-US"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代码实现</a:t>
            </a:r>
            <a:endParaRPr lang="zh-CN" altLang="en-US" dirty="0"/>
          </a:p>
        </p:txBody>
      </p:sp>
      <p:sp>
        <p:nvSpPr>
          <p:cNvPr id="6" name="TextBox 3">
            <a:extLst>
              <a:ext uri="{FF2B5EF4-FFF2-40B4-BE49-F238E27FC236}">
                <a16:creationId xmlns:a16="http://schemas.microsoft.com/office/drawing/2014/main" id="{9FA9E1F9-D89E-43FF-B585-5D5E4947452A}"/>
              </a:ext>
            </a:extLst>
          </p:cNvPr>
          <p:cNvSpPr txBox="1"/>
          <p:nvPr/>
        </p:nvSpPr>
        <p:spPr>
          <a:xfrm>
            <a:off x="599642" y="847199"/>
            <a:ext cx="10992716" cy="5909310"/>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Tuple6&lt;String, String, String, Integer, String, Integer&gt;&gt;()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processElement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(Tuple4&lt;String, String, String, Integer&gt; value,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ReadOnlyContext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ctx</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Collector&lt;Tuple6&lt;String, String, String, Integer, String, Integer&gt;&gt; out)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throws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Exception {</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userId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value.</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f0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ReadOnlyBroadcastState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&lt;Void, Map&lt;String, Tuple2&lt;String, Integer&gt;&gt;&gt;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broadcastState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ctx.getBroadcastState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descriptor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if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broadcastState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null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{Map&lt;String, Tuple2&lt;String, Integer&gt;&gt; map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broadcastState.get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null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if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(map !=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null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通过</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userId</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取</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map</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中的</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&lt;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姓名</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年龄</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&gt;</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Tuple2&lt;String, Integer&gt; tuple2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map.get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userId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取出</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tuple2</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中的姓名和年龄</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userName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tuple2.</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f0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Integer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userAge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tuple2.</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f1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out.collect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(Tuple6.</a:t>
            </a:r>
            <a:r>
              <a:rPr lang="en-US" altLang="zh-CN" sz="1800" i="1"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of</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userId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value.</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f1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value.</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f2</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value.</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f3</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userName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userAge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3831160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r>
              <a:rPr lang="zh-CN" altLang="en-US"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代码实现</a:t>
            </a:r>
            <a:endParaRPr lang="zh-CN" altLang="en-US" dirty="0"/>
          </a:p>
        </p:txBody>
      </p:sp>
      <p:sp>
        <p:nvSpPr>
          <p:cNvPr id="6" name="TextBox 3">
            <a:extLst>
              <a:ext uri="{FF2B5EF4-FFF2-40B4-BE49-F238E27FC236}">
                <a16:creationId xmlns:a16="http://schemas.microsoft.com/office/drawing/2014/main" id="{9FA9E1F9-D89E-43FF-B585-5D5E4947452A}"/>
              </a:ext>
            </a:extLst>
          </p:cNvPr>
          <p:cNvSpPr txBox="1"/>
          <p:nvPr/>
        </p:nvSpPr>
        <p:spPr>
          <a:xfrm>
            <a:off x="599642" y="847199"/>
            <a:ext cx="10992716" cy="5355312"/>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处理广播流中的元素</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processBroadcastElement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(Map&lt;String, Tuple2&lt;String, Integer&gt;&gt; value, Context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ctx</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Collector&lt;Tuple6&lt;String, String, String, Integer, String, Integer&gt;&gt; out)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throws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Exception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//value</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就是</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MySQLSource</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中每隔一段时间获取到的最新的</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map</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数据</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先根据状态描述器获取历史的广播状态</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BroadcastState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&lt;Void, Map&lt;String, Tuple2&lt;String, Integer&gt;&gt;&gt;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broadcastState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ctx.getBroadcastState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descriptor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再清空历史状态数据</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broadcastState.clear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最后将最新的广播流数据放到</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state</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中（更新状态数据）</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broadcastState.put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null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value);</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//4.sink</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result.print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//5.execute</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env.execute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569172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r>
              <a:rPr lang="zh-CN" altLang="en-US"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代码实现</a:t>
            </a:r>
            <a:endParaRPr lang="zh-CN" altLang="en-US" dirty="0"/>
          </a:p>
        </p:txBody>
      </p:sp>
      <p:sp>
        <p:nvSpPr>
          <p:cNvPr id="6" name="TextBox 3">
            <a:extLst>
              <a:ext uri="{FF2B5EF4-FFF2-40B4-BE49-F238E27FC236}">
                <a16:creationId xmlns:a16="http://schemas.microsoft.com/office/drawing/2014/main" id="{9FA9E1F9-D89E-43FF-B585-5D5E4947452A}"/>
              </a:ext>
            </a:extLst>
          </p:cNvPr>
          <p:cNvSpPr txBox="1"/>
          <p:nvPr/>
        </p:nvSpPr>
        <p:spPr>
          <a:xfrm>
            <a:off x="599642" y="707946"/>
            <a:ext cx="10992716" cy="5909310"/>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class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MySource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implements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SourceFunction</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&lt;Tuple4&lt;String, String, String, Integer&gt;&gt;{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b="1" dirty="0" err="1">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boolean</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isRunning</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true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run(</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SourceContext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&lt;Tuple4&lt;String, String, String, Integer&gt;&gt;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ctx</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throws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Exception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Random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random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Random();</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SimpleDateFormat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df =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SimpleDateFormat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yyyy</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-MM-dd </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HH:mm:ss</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while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isRunning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int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id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random.nextInt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4</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user_id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"user_"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id;</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eventTime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df.format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Date());</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eventType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"type_"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random.nextInt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3</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int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productId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random.nextInt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4</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ctx.collect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(Tuple4.</a:t>
            </a:r>
            <a:r>
              <a:rPr lang="en-US" altLang="zh-CN" sz="1800" i="1"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of</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user_id,eventTime,eventType,productId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Thread.</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sleep</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500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cancel()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isRunning</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false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1363592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r>
              <a:rPr lang="zh-CN" altLang="en-US"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代码实现</a:t>
            </a:r>
            <a:endParaRPr lang="zh-CN" altLang="en-US" dirty="0"/>
          </a:p>
        </p:txBody>
      </p:sp>
      <p:sp>
        <p:nvSpPr>
          <p:cNvPr id="6" name="TextBox 3">
            <a:extLst>
              <a:ext uri="{FF2B5EF4-FFF2-40B4-BE49-F238E27FC236}">
                <a16:creationId xmlns:a16="http://schemas.microsoft.com/office/drawing/2014/main" id="{9FA9E1F9-D89E-43FF-B585-5D5E4947452A}"/>
              </a:ext>
            </a:extLst>
          </p:cNvPr>
          <p:cNvSpPr txBox="1"/>
          <p:nvPr/>
        </p:nvSpPr>
        <p:spPr>
          <a:xfrm>
            <a:off x="599642" y="707946"/>
            <a:ext cx="10992716" cy="6740307"/>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class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MySQLSource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extends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RichSourceFunction</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&lt;Map&lt;String, Tuple2&lt;String, Integer&gt;&gt;&gt;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b="1" dirty="0" err="1">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boolean</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flag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true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Connection </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conn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null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PreparedStatement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ps</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null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ResultSet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rs</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null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open(Configuration parameters)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throws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Exception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conn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DriverManager.</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getConnection</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jdbc:mysql</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://localhost:3306/bigdata"</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"root"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"root"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dirty="0">
                <a:solidFill>
                  <a:srgbClr val="000000"/>
                </a:solidFill>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sql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"select `</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userID</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userName</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userAge</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 from `</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user_info</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ps</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conn</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.prepareStatement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sql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run(</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SourceContext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&lt;Map&lt;String, Tuple2&lt;String, Integer&gt;&gt;&gt;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ctx</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throws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Exception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while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flag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Map&lt;String, Tuple2&lt;String, Integer&gt;&gt; map =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HashMap&lt;&gt;();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ResultSet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ps</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.executeQuery</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while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rs.next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userID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rs.getString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userID</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userName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rs.getString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userName</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int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userAge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rs.getInt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userAge</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map.put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(userID,Tuple2.</a:t>
            </a:r>
            <a:r>
              <a:rPr lang="en-US" altLang="zh-CN" sz="1800" i="1"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of</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userName,userAge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ctx.collect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(map);</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Thread.</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sleep</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5000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每隔</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5s</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更新一下用户的配置信息</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954107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r>
              <a:rPr lang="zh-CN" altLang="en-US"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代码实现</a:t>
            </a:r>
            <a:endParaRPr lang="zh-CN" altLang="en-US" dirty="0"/>
          </a:p>
        </p:txBody>
      </p:sp>
      <p:sp>
        <p:nvSpPr>
          <p:cNvPr id="6" name="TextBox 3">
            <a:extLst>
              <a:ext uri="{FF2B5EF4-FFF2-40B4-BE49-F238E27FC236}">
                <a16:creationId xmlns:a16="http://schemas.microsoft.com/office/drawing/2014/main" id="{9FA9E1F9-D89E-43FF-B585-5D5E4947452A}"/>
              </a:ext>
            </a:extLst>
          </p:cNvPr>
          <p:cNvSpPr txBox="1"/>
          <p:nvPr/>
        </p:nvSpPr>
        <p:spPr>
          <a:xfrm>
            <a:off x="599642" y="707946"/>
            <a:ext cx="10992716" cy="2862322"/>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cancel()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flag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false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close()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throws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Exception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if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conn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null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conn</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.close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if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ps</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null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ps</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.close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if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rs</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null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rs</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.close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3110186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1420" y="807085"/>
            <a:ext cx="5973445" cy="4728845"/>
          </a:xfrm>
        </p:spPr>
        <p:txBody>
          <a:bodyPr/>
          <a:lstStyle/>
          <a:p>
            <a:pPr>
              <a:spcBef>
                <a:spcPts val="150"/>
              </a:spcBef>
              <a:spcAft>
                <a:spcPts val="150"/>
              </a:spcAft>
            </a:pPr>
            <a:r>
              <a:rPr lang="en-US" altLang="zh-CN" dirty="0" err="1">
                <a:latin typeface="微软雅黑 Light" panose="020B0502040204020203" pitchFamily="34" charset="-122"/>
                <a:ea typeface="微软雅黑 Light" panose="020B0502040204020203" pitchFamily="34" charset="-122"/>
                <a:cs typeface="Times New Roman" panose="02020603050405020304" pitchFamily="18" charset="0"/>
              </a:rPr>
              <a:t>BroadcastState</a:t>
            </a:r>
            <a:endParaRPr lang="en-US" altLang="zh-CN" dirty="0">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双流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Join</a:t>
            </a:r>
          </a:p>
          <a:p>
            <a:pPr>
              <a:spcBef>
                <a:spcPts val="150"/>
              </a:spcBef>
              <a:spcAft>
                <a:spcPts val="150"/>
              </a:spcAft>
            </a:pPr>
            <a:r>
              <a:rPr lang="en-US" altLang="zh-CN" dirty="0">
                <a:latin typeface="微软雅黑 Light" panose="020B0502040204020203" pitchFamily="34" charset="-122"/>
                <a:ea typeface="微软雅黑 Light" panose="020B0502040204020203" pitchFamily="34" charset="-122"/>
                <a:cs typeface="Times New Roman" panose="02020603050405020304" pitchFamily="18" charset="0"/>
              </a:rPr>
              <a:t>End-to-End Exactly-Once</a:t>
            </a:r>
          </a:p>
          <a:p>
            <a:pPr>
              <a:spcBef>
                <a:spcPts val="150"/>
              </a:spcBef>
              <a:spcAft>
                <a:spcPts val="150"/>
              </a:spcAft>
            </a:pPr>
            <a:r>
              <a:rPr lang="zh-CN" altLang="en-US" dirty="0">
                <a:latin typeface="微软雅黑 Light" panose="020B0502040204020203" pitchFamily="34" charset="-122"/>
                <a:ea typeface="微软雅黑 Light" panose="020B0502040204020203" pitchFamily="34" charset="-122"/>
                <a:cs typeface="Times New Roman" panose="02020603050405020304" pitchFamily="18" charset="0"/>
              </a:rPr>
              <a:t>异步</a:t>
            </a:r>
            <a:r>
              <a:rPr lang="en-US" altLang="zh-CN" dirty="0">
                <a:latin typeface="微软雅黑 Light" panose="020B0502040204020203" pitchFamily="34" charset="-122"/>
                <a:ea typeface="微软雅黑 Light" panose="020B0502040204020203" pitchFamily="34" charset="-122"/>
                <a:cs typeface="Times New Roman" panose="02020603050405020304" pitchFamily="18" charset="0"/>
              </a:rPr>
              <a:t>IO</a:t>
            </a:r>
          </a:p>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Streaming File Sink</a:t>
            </a:r>
          </a:p>
          <a:p>
            <a:pPr>
              <a:spcBef>
                <a:spcPts val="150"/>
              </a:spcBef>
              <a:spcAft>
                <a:spcPts val="150"/>
              </a:spcAft>
            </a:pPr>
            <a:r>
              <a:rPr lang="en-US" altLang="zh-CN" dirty="0">
                <a:latin typeface="微软雅黑 Light" panose="020B0502040204020203" pitchFamily="34" charset="-122"/>
                <a:ea typeface="微软雅黑 Light" panose="020B0502040204020203" pitchFamily="34" charset="-122"/>
                <a:cs typeface="Times New Roman" panose="02020603050405020304" pitchFamily="18" charset="0"/>
              </a:rPr>
              <a:t>File Sink</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dirty="0" err="1">
                <a:latin typeface="微软雅黑 Light" panose="020B0502040204020203" pitchFamily="34" charset="-122"/>
                <a:ea typeface="微软雅黑 Light" panose="020B0502040204020203" pitchFamily="34" charset="-122"/>
                <a:cs typeface="Times New Roman" panose="02020603050405020304" pitchFamily="18" charset="0"/>
              </a:rPr>
              <a:t>FlinkSQL</a:t>
            </a:r>
            <a:r>
              <a:rPr lang="zh-CN" altLang="en-US" dirty="0">
                <a:latin typeface="微软雅黑 Light" panose="020B0502040204020203" pitchFamily="34" charset="-122"/>
                <a:ea typeface="微软雅黑 Light" panose="020B0502040204020203" pitchFamily="34" charset="-122"/>
                <a:cs typeface="Times New Roman" panose="02020603050405020304" pitchFamily="18" charset="0"/>
              </a:rPr>
              <a:t>整合</a:t>
            </a:r>
            <a:r>
              <a:rPr lang="en-US" altLang="zh-CN" dirty="0">
                <a:latin typeface="微软雅黑 Light" panose="020B0502040204020203" pitchFamily="34" charset="-122"/>
                <a:ea typeface="微软雅黑 Light" panose="020B0502040204020203" pitchFamily="34" charset="-122"/>
                <a:cs typeface="Times New Roman" panose="02020603050405020304" pitchFamily="18" charset="0"/>
              </a:rPr>
              <a:t>Hive</a:t>
            </a:r>
            <a:endParaRPr lang="zh-CN" altLang="en-US"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133315" y="2768283"/>
            <a:ext cx="7058685" cy="548322"/>
          </a:xfrm>
        </p:spPr>
        <p:txBody>
          <a:bodyPr>
            <a:normAutofit fontScale="90000"/>
          </a:bodyPr>
          <a:lstStyle/>
          <a:p>
            <a:r>
              <a:rPr lang="zh-CN" altLang="en-US"/>
              <a:t>第二章 双流</a:t>
            </a:r>
            <a:r>
              <a:rPr lang="en-US" altLang="zh-CN"/>
              <a:t>Join</a:t>
            </a:r>
            <a:endParaRPr lang="zh-CN" altLang="en-US" dirty="0"/>
          </a:p>
        </p:txBody>
      </p:sp>
      <p:sp>
        <p:nvSpPr>
          <p:cNvPr id="5" name="文本占位符 4"/>
          <p:cNvSpPr>
            <a:spLocks noGrp="1"/>
          </p:cNvSpPr>
          <p:nvPr>
            <p:ph type="body" sz="quarter" idx="11"/>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2890667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r>
              <a:rPr lang="zh-CN" altLang="en-US"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介绍</a:t>
            </a:r>
            <a:endParaRPr lang="zh-CN" altLang="en-US" dirty="0"/>
          </a:p>
        </p:txBody>
      </p:sp>
      <p:sp>
        <p:nvSpPr>
          <p:cNvPr id="6" name="TextBox 3">
            <a:extLst>
              <a:ext uri="{FF2B5EF4-FFF2-40B4-BE49-F238E27FC236}">
                <a16:creationId xmlns:a16="http://schemas.microsoft.com/office/drawing/2014/main" id="{9FA9E1F9-D89E-43FF-B585-5D5E4947452A}"/>
              </a:ext>
            </a:extLst>
          </p:cNvPr>
          <p:cNvSpPr txBox="1"/>
          <p:nvPr/>
        </p:nvSpPr>
        <p:spPr>
          <a:xfrm>
            <a:off x="599642" y="707946"/>
            <a:ext cx="10992716" cy="1025922"/>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u="sng" dirty="0">
                <a:solidFill>
                  <a:srgbClr val="800080"/>
                </a:solidFill>
                <a:effectLst/>
                <a:latin typeface="Times New Roman" panose="02020603050405020304" pitchFamily="18" charset="0"/>
                <a:ea typeface="微软雅黑 Light" panose="020B0502040204020203" pitchFamily="34" charset="-122"/>
                <a:cs typeface="Times New Roman" panose="02020603050405020304" pitchFamily="18" charset="0"/>
                <a:hlinkClick r:id="rId2"/>
              </a:rPr>
              <a:t>https://ci.apache.org/projects/flink/flink-docs-release-1.12/dev/stream/operators/joining.html</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u="sng" dirty="0">
                <a:solidFill>
                  <a:srgbClr val="0000FF"/>
                </a:solidFill>
                <a:effectLst/>
                <a:latin typeface="Times New Roman" panose="02020603050405020304" pitchFamily="18" charset="0"/>
                <a:ea typeface="微软雅黑 Light" panose="020B0502040204020203" pitchFamily="34" charset="-122"/>
                <a:cs typeface="Times New Roman" panose="02020603050405020304" pitchFamily="18" charset="0"/>
                <a:hlinkClick r:id="rId3"/>
              </a:rPr>
              <a:t>https://zhuanlan.zhihu.com/p/340560908</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u="sng" dirty="0">
                <a:solidFill>
                  <a:srgbClr val="0000FF"/>
                </a:solidFill>
                <a:effectLst/>
                <a:latin typeface="Times New Roman" panose="02020603050405020304" pitchFamily="18" charset="0"/>
                <a:ea typeface="微软雅黑 Light" panose="020B0502040204020203" pitchFamily="34" charset="-122"/>
                <a:cs typeface="Times New Roman" panose="02020603050405020304" pitchFamily="18" charset="0"/>
                <a:hlinkClick r:id="rId4"/>
              </a:rPr>
              <a:t>https://blog.csdn.net/andyonlines/article/details/108173259</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CDC4D156-2B13-429C-879E-D93F653F4D9B}"/>
              </a:ext>
            </a:extLst>
          </p:cNvPr>
          <p:cNvPicPr>
            <a:picLocks noChangeAspect="1"/>
          </p:cNvPicPr>
          <p:nvPr/>
        </p:nvPicPr>
        <p:blipFill>
          <a:blip r:embed="rId5"/>
          <a:stretch>
            <a:fillRect/>
          </a:stretch>
        </p:blipFill>
        <p:spPr>
          <a:xfrm>
            <a:off x="2217200" y="1789273"/>
            <a:ext cx="7506222" cy="1889532"/>
          </a:xfrm>
          <a:prstGeom prst="rect">
            <a:avLst/>
          </a:prstGeom>
          <a:noFill/>
          <a:ln>
            <a:noFill/>
          </a:ln>
        </p:spPr>
      </p:pic>
      <p:sp>
        <p:nvSpPr>
          <p:cNvPr id="7" name="文本框 6">
            <a:extLst>
              <a:ext uri="{FF2B5EF4-FFF2-40B4-BE49-F238E27FC236}">
                <a16:creationId xmlns:a16="http://schemas.microsoft.com/office/drawing/2014/main" id="{2413CFB6-D343-4527-9EB4-9F1BD3DEC6AB}"/>
              </a:ext>
            </a:extLst>
          </p:cNvPr>
          <p:cNvSpPr txBox="1"/>
          <p:nvPr/>
        </p:nvSpPr>
        <p:spPr>
          <a:xfrm>
            <a:off x="1305585" y="3716314"/>
            <a:ext cx="9580829" cy="2893100"/>
          </a:xfrm>
          <a:prstGeom prst="rect">
            <a:avLst/>
          </a:prstGeom>
          <a:noFill/>
        </p:spPr>
        <p:txBody>
          <a:bodyPr wrap="square">
            <a:spAutoFit/>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双流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Join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是</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面试的高频问题。一般情况下说明以下几点就可以</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hold</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了：</a:t>
            </a:r>
          </a:p>
          <a:p>
            <a:pPr marL="342900" lvl="0" indent="-342900">
              <a:spcBef>
                <a:spcPts val="150"/>
              </a:spcBef>
              <a:spcAft>
                <a:spcPts val="150"/>
              </a:spcAft>
              <a:buFont typeface="Wingdings" panose="05000000000000000000" pitchFamily="2" charset="2"/>
              <a:buChar char=""/>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Join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大体分类只有两种：</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Window Join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和</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Interval Join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marL="342900" lvl="0" indent="-342900">
              <a:spcBef>
                <a:spcPts val="150"/>
              </a:spcBef>
              <a:spcAft>
                <a:spcPts val="150"/>
              </a:spcAft>
              <a:buFont typeface="Wingdings" panose="05000000000000000000" pitchFamily="2" charset="2"/>
              <a:buChar char=""/>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Window Join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又可以根据</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Window</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的类型细分出</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3</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种：</a:t>
            </a:r>
          </a:p>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Tumbling Window Join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Sliding Window Join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Session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Widnow</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Join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Windows</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类型的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join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都是利用</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window</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的机制，先将数据缓存在</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Window State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中，当窗口触发计算时，执行</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join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操作；</a:t>
            </a:r>
          </a:p>
          <a:p>
            <a:pPr marL="342900" lvl="0" indent="-342900">
              <a:spcBef>
                <a:spcPts val="150"/>
              </a:spcBef>
              <a:spcAft>
                <a:spcPts val="150"/>
              </a:spcAft>
              <a:buFont typeface="Wingdings" panose="05000000000000000000" pitchFamily="2" charset="2"/>
              <a:buChar char=""/>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interval join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也是利用</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state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存储数据再处理，区别在于</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state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中的数据有失效机制，依靠数据触发数据清理；</a:t>
            </a: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目前</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Stream join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的结果是数据的笛卡尔积；</a:t>
            </a:r>
          </a:p>
        </p:txBody>
      </p:sp>
    </p:spTree>
    <p:extLst>
      <p:ext uri="{BB962C8B-B14F-4D97-AF65-F5344CB8AC3E}">
        <p14:creationId xmlns:p14="http://schemas.microsoft.com/office/powerpoint/2010/main" val="1096588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Window Join</a:t>
            </a:r>
          </a:p>
        </p:txBody>
      </p:sp>
      <p:sp>
        <p:nvSpPr>
          <p:cNvPr id="4" name="文本占位符 3"/>
          <p:cNvSpPr>
            <a:spLocks noGrp="1"/>
          </p:cNvSpPr>
          <p:nvPr>
            <p:ph type="body" sz="quarter" idx="11"/>
          </p:nvPr>
        </p:nvSpPr>
        <p:spPr>
          <a:xfrm>
            <a:off x="710880" y="1000824"/>
            <a:ext cx="10699115" cy="5471693"/>
          </a:xfrm>
        </p:spPr>
        <p:txBody>
          <a:bodyPr/>
          <a:lstStyle/>
          <a:p>
            <a:pPr indent="-342900" eaLnBrk="1" hangingPunct="1">
              <a:spcBef>
                <a:spcPts val="150"/>
              </a:spcBef>
              <a:spcAft>
                <a:spcPts val="150"/>
              </a:spcAft>
              <a:buFont typeface="Wingdings" panose="05000000000000000000" pitchFamily="2" charset="2"/>
              <a:buChar char=""/>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Tumbling Window Join</a:t>
            </a:r>
            <a:endParaRPr lang="zh-CN" altLang="en-US" dirty="0">
              <a:latin typeface="+mn-lt"/>
              <a:cs typeface="+mn-cs"/>
            </a:endParaRP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执行翻滚窗口联接时，具有公共键和公共翻滚窗口的所有元素将作为成对组合联接，并传递给</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JoinFunction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或</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FlatJoinFunction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。因为它的行为类似于内部连接，所以一个流中的元素在其滚动窗口中没有来自另一个流的元素，因此不会被发射！</a:t>
            </a: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如图所示，我们定义了一个大小为</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2</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毫秒的翻滚窗口，结果窗口的形式为</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[0,1]</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[2,3]</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、。。。。该图显示了每个窗口中所有元素的成对组合，这些元素将传递给</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JoinFunction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。注意，在翻滚窗口</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[6,7]</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中没有发射任何东西，因为绿色流中不存在与橙色元素⑥和⑦结合的元素</a:t>
            </a:r>
            <a:r>
              <a:rPr lang="zh-CN" altLang="en-US" dirty="0">
                <a:latin typeface="+mn-lt"/>
                <a:cs typeface="+mn-cs"/>
              </a:rPr>
              <a:t>。</a:t>
            </a:r>
          </a:p>
          <a:p>
            <a:endParaRPr lang="zh-CN" altLang="en-US" dirty="0"/>
          </a:p>
        </p:txBody>
      </p:sp>
      <p:pic>
        <p:nvPicPr>
          <p:cNvPr id="5" name="图片 4">
            <a:extLst>
              <a:ext uri="{FF2B5EF4-FFF2-40B4-BE49-F238E27FC236}">
                <a16:creationId xmlns:a16="http://schemas.microsoft.com/office/drawing/2014/main" id="{603D4DB8-FA35-4848-ACA0-D837C2504E79}"/>
              </a:ext>
            </a:extLst>
          </p:cNvPr>
          <p:cNvPicPr>
            <a:picLocks noChangeAspect="1"/>
          </p:cNvPicPr>
          <p:nvPr/>
        </p:nvPicPr>
        <p:blipFill>
          <a:blip r:embed="rId2"/>
          <a:stretch>
            <a:fillRect/>
          </a:stretch>
        </p:blipFill>
        <p:spPr>
          <a:xfrm>
            <a:off x="2156816" y="3994921"/>
            <a:ext cx="7878367" cy="2629050"/>
          </a:xfrm>
          <a:prstGeom prst="rect">
            <a:avLst/>
          </a:prstGeom>
          <a:noFill/>
          <a:ln>
            <a:noFill/>
          </a:ln>
        </p:spPr>
      </p:pic>
    </p:spTree>
    <p:extLst>
      <p:ext uri="{BB962C8B-B14F-4D97-AF65-F5344CB8AC3E}">
        <p14:creationId xmlns:p14="http://schemas.microsoft.com/office/powerpoint/2010/main" val="2122018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r>
              <a:rPr lang="en-US" altLang="zh-CN"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Window Join</a:t>
            </a:r>
            <a:endParaRPr lang="zh-CN" altLang="en-US" dirty="0"/>
          </a:p>
        </p:txBody>
      </p:sp>
      <p:sp>
        <p:nvSpPr>
          <p:cNvPr id="6" name="TextBox 3">
            <a:extLst>
              <a:ext uri="{FF2B5EF4-FFF2-40B4-BE49-F238E27FC236}">
                <a16:creationId xmlns:a16="http://schemas.microsoft.com/office/drawing/2014/main" id="{9FA9E1F9-D89E-43FF-B585-5D5E4947452A}"/>
              </a:ext>
            </a:extLst>
          </p:cNvPr>
          <p:cNvSpPr txBox="1"/>
          <p:nvPr/>
        </p:nvSpPr>
        <p:spPr>
          <a:xfrm>
            <a:off x="599642" y="761379"/>
            <a:ext cx="10992716" cy="6314549"/>
          </a:xfrm>
          <a:prstGeom prst="rect">
            <a:avLst/>
          </a:prstGeom>
          <a:solidFill>
            <a:srgbClr val="FFFFE4"/>
          </a:solidFill>
          <a:ln w="3175">
            <a:solidFill>
              <a:srgbClr val="919191"/>
            </a:solidFill>
          </a:ln>
        </p:spPr>
        <p:txBody>
          <a:bodyPr wrap="square">
            <a:spAutoFit/>
          </a:bodyPr>
          <a:lstStyle/>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import </a:t>
            </a:r>
            <a:r>
              <a:rPr lang="en-US" altLang="zh-CN" sz="1800" i="0" spc="0" dirty="0" err="1">
                <a:solidFill>
                  <a:srgbClr val="555555"/>
                </a:solidFill>
                <a:effectLst/>
                <a:latin typeface="Lucida Console" panose="020B0609040504020204" pitchFamily="49" charset="0"/>
                <a:ea typeface="宋体" panose="02010600030101010101" pitchFamily="2" charset="-122"/>
                <a:cs typeface="Times New Roman" panose="02020603050405020304" pitchFamily="18" charset="0"/>
              </a:rPr>
              <a:t>org.apache.flink.api.java.functions.KeySelector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import </a:t>
            </a:r>
            <a:r>
              <a:rPr lang="en-US" altLang="zh-CN" sz="1800" i="0" spc="0" dirty="0">
                <a:solidFill>
                  <a:srgbClr val="555555"/>
                </a:solidFill>
                <a:effectLst/>
                <a:latin typeface="Lucida Console" panose="020B0609040504020204" pitchFamily="49" charset="0"/>
                <a:ea typeface="宋体" panose="02010600030101010101" pitchFamily="2" charset="-122"/>
                <a:cs typeface="Times New Roman" panose="02020603050405020304" pitchFamily="18" charset="0"/>
              </a:rPr>
              <a:t>org.apache.flink.streaming.api.windowing.assigners.TumblingEventTimeWindows</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import </a:t>
            </a:r>
            <a:r>
              <a:rPr lang="en-US" altLang="zh-CN" sz="1800" i="0" spc="0" dirty="0" err="1">
                <a:solidFill>
                  <a:srgbClr val="555555"/>
                </a:solidFill>
                <a:effectLst/>
                <a:latin typeface="Lucida Console" panose="020B0609040504020204" pitchFamily="49" charset="0"/>
                <a:ea typeface="宋体" panose="02010600030101010101" pitchFamily="2" charset="-122"/>
                <a:cs typeface="Times New Roman" panose="02020603050405020304" pitchFamily="18" charset="0"/>
              </a:rPr>
              <a:t>org.apache.flink.streaming.api.windowing.time.Time</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DataStream</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&lt;</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orangeStream</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DataStream</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&lt;</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greenStream</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orangeStream</a:t>
            </a:r>
            <a:r>
              <a:rPr lang="en-US" altLang="zh-CN" sz="1800" b="1"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join</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greenStream</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where</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(&lt;</a:t>
            </a:r>
            <a:r>
              <a:rPr lang="en-US" altLang="zh-CN" sz="1800" b="1" i="0" spc="0" dirty="0" err="1">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KeySelector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equalTo</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(&lt;</a:t>
            </a:r>
            <a:r>
              <a:rPr lang="en-US" altLang="zh-CN" sz="1800" b="1" i="0" spc="0" dirty="0" err="1">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KeySelector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window</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b="1" i="0" spc="0" dirty="0" err="1">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TumblingEventTimeWindows</a:t>
            </a:r>
            <a:r>
              <a:rPr lang="en-US" altLang="zh-CN" sz="1800" b="1"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of</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b="1" i="0" spc="0" dirty="0" err="1">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Time</a:t>
            </a:r>
            <a:r>
              <a:rPr lang="en-US" altLang="zh-CN" sz="1800" b="1"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milliseconds</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009999"/>
                </a:solidFill>
                <a:effectLst/>
                <a:latin typeface="Lucida Console" panose="020B0609040504020204" pitchFamily="49" charset="0"/>
                <a:ea typeface="宋体" panose="02010600030101010101" pitchFamily="2" charset="-122"/>
                <a:cs typeface="Times New Roman" panose="02020603050405020304" pitchFamily="18" charset="0"/>
              </a:rPr>
              <a:t>2</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apply</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(new</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err="1">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JoinFunction</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&lt;</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String</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@Override</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public</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String</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990000"/>
                </a:solidFill>
                <a:effectLst/>
                <a:latin typeface="Lucida Console" panose="020B0609040504020204" pitchFamily="49" charset="0"/>
                <a:ea typeface="宋体" panose="02010600030101010101" pitchFamily="2" charset="-122"/>
                <a:cs typeface="Times New Roman" panose="02020603050405020304" pitchFamily="18" charset="0"/>
              </a:rPr>
              <a:t>join</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first</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second</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return</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first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i="0" spc="0" dirty="0">
                <a:solidFill>
                  <a:srgbClr val="DD1144"/>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second</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a:spcBef>
                <a:spcPts val="150"/>
              </a:spcBef>
              <a:spcAft>
                <a:spcPts val="1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微软雅黑 Light" panose="020B0502040204020203" pitchFamily="34" charset="-122"/>
                <a:cs typeface="Times New Roman" panose="02020603050405020304" pitchFamily="18" charset="0"/>
              </a:rPr>
              <a: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1054748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Window Join</a:t>
            </a:r>
          </a:p>
        </p:txBody>
      </p:sp>
      <p:sp>
        <p:nvSpPr>
          <p:cNvPr id="4" name="文本占位符 3"/>
          <p:cNvSpPr>
            <a:spLocks noGrp="1"/>
          </p:cNvSpPr>
          <p:nvPr>
            <p:ph type="body" sz="quarter" idx="11"/>
          </p:nvPr>
        </p:nvSpPr>
        <p:spPr>
          <a:xfrm>
            <a:off x="710880" y="1000824"/>
            <a:ext cx="10699115" cy="5471693"/>
          </a:xfrm>
        </p:spPr>
        <p:txBody>
          <a:bodyPr/>
          <a:lstStyle/>
          <a:p>
            <a:pPr indent="-342900" eaLnBrk="1" hangingPunct="1">
              <a:spcBef>
                <a:spcPts val="150"/>
              </a:spcBef>
              <a:spcAft>
                <a:spcPts val="150"/>
              </a:spcAft>
              <a:buFont typeface="Wingdings" panose="05000000000000000000" pitchFamily="2" charset="2"/>
              <a:buChar char=""/>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Sliding Window Join</a:t>
            </a:r>
            <a:endParaRPr lang="zh-CN" altLang="en-US" dirty="0">
              <a:latin typeface="+mn-lt"/>
              <a:cs typeface="+mn-cs"/>
            </a:endParaRP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在执行滑动窗口联接时，具有公共键和公共滑动窗口的所有元素将作为成对组合联接，并传递给</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JoinFunction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或</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FlatJoinFunction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。在当前滑动窗口中，一个流的元素没有来自另一个流的元素，则不会发射！请注意，某些元素可能会连接到一个滑动窗口中，但不会连接到另一个滑动窗口中！</a:t>
            </a: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在本例中，我们使用大小为</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2</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毫秒的滑动窗口，并将其滑动</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毫秒，从而产生滑动窗口</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0]</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[0,1]</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[1,2]</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[2,3]…</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x</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轴下方的连接元素是传递给每个滑动窗口的</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JoinFunction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的元素。在这里，您还可以看到，例如，在窗口</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[2,3]</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中，橙色②与绿色③连接，但在窗口</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[1,2]</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中没有与任何对象连接</a:t>
            </a:r>
            <a:r>
              <a:rPr lang="zh-CN" altLang="en-US" dirty="0">
                <a:latin typeface="+mn-lt"/>
                <a:cs typeface="+mn-cs"/>
              </a:rPr>
              <a:t>。</a:t>
            </a:r>
          </a:p>
          <a:p>
            <a:endParaRPr lang="zh-CN" altLang="en-US" dirty="0"/>
          </a:p>
        </p:txBody>
      </p:sp>
      <p:pic>
        <p:nvPicPr>
          <p:cNvPr id="6" name="图片 5">
            <a:extLst>
              <a:ext uri="{FF2B5EF4-FFF2-40B4-BE49-F238E27FC236}">
                <a16:creationId xmlns:a16="http://schemas.microsoft.com/office/drawing/2014/main" id="{590C3304-9688-4B7F-8A65-0EA40F37F83F}"/>
              </a:ext>
            </a:extLst>
          </p:cNvPr>
          <p:cNvPicPr>
            <a:picLocks noChangeAspect="1"/>
          </p:cNvPicPr>
          <p:nvPr/>
        </p:nvPicPr>
        <p:blipFill>
          <a:blip r:embed="rId3"/>
          <a:stretch>
            <a:fillRect/>
          </a:stretch>
        </p:blipFill>
        <p:spPr>
          <a:xfrm>
            <a:off x="2188385" y="4034662"/>
            <a:ext cx="7293516" cy="2589309"/>
          </a:xfrm>
          <a:prstGeom prst="rect">
            <a:avLst/>
          </a:prstGeom>
          <a:noFill/>
          <a:ln>
            <a:noFill/>
          </a:ln>
        </p:spPr>
      </p:pic>
    </p:spTree>
    <p:extLst>
      <p:ext uri="{BB962C8B-B14F-4D97-AF65-F5344CB8AC3E}">
        <p14:creationId xmlns:p14="http://schemas.microsoft.com/office/powerpoint/2010/main" val="3473903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r>
              <a:rPr lang="en-US" altLang="zh-CN"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Window Join</a:t>
            </a:r>
            <a:endParaRPr lang="zh-CN" altLang="en-US" dirty="0"/>
          </a:p>
        </p:txBody>
      </p:sp>
      <p:sp>
        <p:nvSpPr>
          <p:cNvPr id="6" name="TextBox 3">
            <a:extLst>
              <a:ext uri="{FF2B5EF4-FFF2-40B4-BE49-F238E27FC236}">
                <a16:creationId xmlns:a16="http://schemas.microsoft.com/office/drawing/2014/main" id="{9FA9E1F9-D89E-43FF-B585-5D5E4947452A}"/>
              </a:ext>
            </a:extLst>
          </p:cNvPr>
          <p:cNvSpPr txBox="1"/>
          <p:nvPr/>
        </p:nvSpPr>
        <p:spPr>
          <a:xfrm>
            <a:off x="599642" y="761379"/>
            <a:ext cx="10992716" cy="6263253"/>
          </a:xfrm>
          <a:prstGeom prst="rect">
            <a:avLst/>
          </a:prstGeom>
          <a:solidFill>
            <a:srgbClr val="FFFFE4"/>
          </a:solidFill>
          <a:ln w="3175">
            <a:solidFill>
              <a:srgbClr val="919191"/>
            </a:solidFill>
          </a:ln>
        </p:spPr>
        <p:txBody>
          <a:bodyPr wrap="square">
            <a:spAutoFit/>
          </a:bodyPr>
          <a:lstStyle/>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import </a:t>
            </a:r>
            <a:r>
              <a:rPr lang="en-US" altLang="zh-CN" sz="1800" i="0" spc="0" dirty="0" err="1">
                <a:solidFill>
                  <a:srgbClr val="555555"/>
                </a:solidFill>
                <a:effectLst/>
                <a:latin typeface="Lucida Console" panose="020B0609040504020204" pitchFamily="49" charset="0"/>
                <a:ea typeface="宋体" panose="02010600030101010101" pitchFamily="2" charset="-122"/>
                <a:cs typeface="Times New Roman" panose="02020603050405020304" pitchFamily="18" charset="0"/>
              </a:rPr>
              <a:t>org.apache.flink.api.java.functions.KeySelector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import </a:t>
            </a:r>
            <a:r>
              <a:rPr lang="en-US" altLang="zh-CN" sz="1800" i="0" spc="0" dirty="0">
                <a:solidFill>
                  <a:srgbClr val="555555"/>
                </a:solidFill>
                <a:effectLst/>
                <a:latin typeface="Lucida Console" panose="020B0609040504020204" pitchFamily="49" charset="0"/>
                <a:ea typeface="宋体" panose="02010600030101010101" pitchFamily="2" charset="-122"/>
                <a:cs typeface="Times New Roman" panose="02020603050405020304" pitchFamily="18" charset="0"/>
              </a:rPr>
              <a:t>org.apache.flink.streaming.api.windowing.assigners.SlidingEventTimeWindows</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import </a:t>
            </a:r>
            <a:r>
              <a:rPr lang="en-US" altLang="zh-CN" sz="1800" i="0" spc="0" dirty="0" err="1">
                <a:solidFill>
                  <a:srgbClr val="555555"/>
                </a:solidFill>
                <a:effectLst/>
                <a:latin typeface="Lucida Console" panose="020B0609040504020204" pitchFamily="49" charset="0"/>
                <a:ea typeface="宋体" panose="02010600030101010101" pitchFamily="2" charset="-122"/>
                <a:cs typeface="Times New Roman" panose="02020603050405020304" pitchFamily="18" charset="0"/>
              </a:rPr>
              <a:t>org.apache.flink.streaming.api.windowing.time.Time</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DataStream</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&lt;</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orangeStream</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DataStream</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&lt;</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greenStream</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orangeStream</a:t>
            </a:r>
            <a:r>
              <a:rPr lang="en-US" altLang="zh-CN" sz="1800" b="1"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join</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greenStream</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where</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(&lt;</a:t>
            </a:r>
            <a:r>
              <a:rPr lang="en-US" altLang="zh-CN" sz="1800" b="1" i="0" spc="0" dirty="0" err="1">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KeySelector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equalTo</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(&lt;</a:t>
            </a:r>
            <a:r>
              <a:rPr lang="en-US" altLang="zh-CN" sz="1800" b="1" i="0" spc="0" dirty="0" err="1">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KeySelector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window</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b="1" i="0" spc="0" dirty="0" err="1">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SlidingEventTimeWindows</a:t>
            </a:r>
            <a:r>
              <a:rPr lang="en-US" altLang="zh-CN" sz="1800" b="1"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of</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b="1" i="0" spc="0" dirty="0" err="1">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Time</a:t>
            </a:r>
            <a:r>
              <a:rPr lang="en-US" altLang="zh-CN" sz="1800" b="1"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milliseconds</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009999"/>
                </a:solidFill>
                <a:effectLst/>
                <a:latin typeface="Lucida Console" panose="020B0609040504020204" pitchFamily="49" charset="0"/>
                <a:ea typeface="宋体" panose="02010600030101010101" pitchFamily="2" charset="-122"/>
                <a:cs typeface="Times New Roman" panose="02020603050405020304" pitchFamily="18" charset="0"/>
              </a:rPr>
              <a:t>2</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i="1" spc="0" dirty="0">
                <a:solidFill>
                  <a:srgbClr val="999988"/>
                </a:solidFill>
                <a:effectLst/>
                <a:latin typeface="Lucida Console" panose="020B0609040504020204" pitchFamily="49" charset="0"/>
                <a:ea typeface="宋体" panose="02010600030101010101" pitchFamily="2" charset="-122"/>
                <a:cs typeface="Times New Roman" panose="02020603050405020304" pitchFamily="18" charset="0"/>
              </a:rPr>
              <a:t>/* size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err="1">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Time</a:t>
            </a:r>
            <a:r>
              <a:rPr lang="en-US" altLang="zh-CN" sz="1800" b="1"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milliseconds</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009999"/>
                </a:solidFill>
                <a:effectLst/>
                <a:latin typeface="Lucida Console" panose="020B0609040504020204" pitchFamily="49" charset="0"/>
                <a:ea typeface="宋体" panose="02010600030101010101" pitchFamily="2" charset="-122"/>
                <a:cs typeface="Times New Roman" panose="02020603050405020304" pitchFamily="18" charset="0"/>
              </a:rPr>
              <a:t>1</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i="1" spc="0" dirty="0">
                <a:solidFill>
                  <a:srgbClr val="999988"/>
                </a:solidFill>
                <a:effectLst/>
                <a:latin typeface="Lucida Console" panose="020B0609040504020204" pitchFamily="49" charset="0"/>
                <a:ea typeface="宋体" panose="02010600030101010101" pitchFamily="2" charset="-122"/>
                <a:cs typeface="Times New Roman" panose="02020603050405020304" pitchFamily="18" charset="0"/>
              </a:rPr>
              <a:t>/* slide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apply</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(new</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err="1">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JoinFunction</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&lt;</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String</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@Override</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public</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String</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990000"/>
                </a:solidFill>
                <a:effectLst/>
                <a:latin typeface="Lucida Console" panose="020B0609040504020204" pitchFamily="49" charset="0"/>
                <a:ea typeface="宋体" panose="02010600030101010101" pitchFamily="2" charset="-122"/>
                <a:cs typeface="Times New Roman" panose="02020603050405020304" pitchFamily="18" charset="0"/>
              </a:rPr>
              <a:t>join</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first</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second</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return</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first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i="0" spc="0" dirty="0">
                <a:solidFill>
                  <a:srgbClr val="DD1144"/>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second</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a:spcBef>
                <a:spcPts val="150"/>
              </a:spcBef>
              <a:spcAft>
                <a:spcPts val="1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微软雅黑 Light" panose="020B0502040204020203" pitchFamily="34" charset="-122"/>
                <a:cs typeface="Times New Roman" panose="02020603050405020304" pitchFamily="18" charset="0"/>
              </a:rPr>
              <a: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2358074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Window Join</a:t>
            </a:r>
          </a:p>
        </p:txBody>
      </p:sp>
      <p:sp>
        <p:nvSpPr>
          <p:cNvPr id="4" name="文本占位符 3"/>
          <p:cNvSpPr>
            <a:spLocks noGrp="1"/>
          </p:cNvSpPr>
          <p:nvPr>
            <p:ph type="body" sz="quarter" idx="11"/>
          </p:nvPr>
        </p:nvSpPr>
        <p:spPr>
          <a:xfrm>
            <a:off x="710880" y="1000824"/>
            <a:ext cx="10699115" cy="5471693"/>
          </a:xfrm>
        </p:spPr>
        <p:txBody>
          <a:bodyPr/>
          <a:lstStyle/>
          <a:p>
            <a:pPr indent="-342900" eaLnBrk="1" hangingPunct="1">
              <a:spcBef>
                <a:spcPts val="150"/>
              </a:spcBef>
              <a:spcAft>
                <a:spcPts val="150"/>
              </a:spcAft>
              <a:buFont typeface="Wingdings" panose="05000000000000000000" pitchFamily="2" charset="2"/>
              <a:buChar char=""/>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Session Window Join</a:t>
            </a:r>
            <a:endParaRPr lang="zh-CN" altLang="en-US" dirty="0">
              <a:latin typeface="+mn-lt"/>
              <a:cs typeface="+mn-cs"/>
            </a:endParaRP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在执行会话窗口联接时，具有相同键（当“组合”时满足会话条件）的所有元素以成对组合方式联接，并传递给</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JoinFunction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或</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FlatJoinFunction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。同样，这执行一个内部连接，所以如果有一个会话窗口只包含来自一个流的元素，则不会发出任何输出！</a:t>
            </a: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在这里，我们定义了一个会话窗口连接，其中每个会话被至少</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1ms</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的间隔分割。有三个会话，在前两个会话中，来自两个流的连接元素被传递给</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JoinFunction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。在第三个会话中，绿色流中没有元素，所以⑧和⑨没有连接</a:t>
            </a:r>
            <a:r>
              <a:rPr lang="zh-CN" altLang="en-US" dirty="0">
                <a:latin typeface="+mn-lt"/>
                <a:cs typeface="+mn-cs"/>
              </a:rPr>
              <a:t>。</a:t>
            </a:r>
          </a:p>
          <a:p>
            <a:endParaRPr lang="zh-CN" altLang="en-US" dirty="0"/>
          </a:p>
        </p:txBody>
      </p:sp>
      <p:pic>
        <p:nvPicPr>
          <p:cNvPr id="5" name="图片 4">
            <a:extLst>
              <a:ext uri="{FF2B5EF4-FFF2-40B4-BE49-F238E27FC236}">
                <a16:creationId xmlns:a16="http://schemas.microsoft.com/office/drawing/2014/main" id="{D9989204-EC96-481C-BC0C-8963C705264E}"/>
              </a:ext>
            </a:extLst>
          </p:cNvPr>
          <p:cNvPicPr>
            <a:picLocks noChangeAspect="1"/>
          </p:cNvPicPr>
          <p:nvPr/>
        </p:nvPicPr>
        <p:blipFill>
          <a:blip r:embed="rId3"/>
          <a:stretch>
            <a:fillRect/>
          </a:stretch>
        </p:blipFill>
        <p:spPr>
          <a:xfrm>
            <a:off x="2437603" y="3736670"/>
            <a:ext cx="7245667" cy="2368869"/>
          </a:xfrm>
          <a:prstGeom prst="rect">
            <a:avLst/>
          </a:prstGeom>
          <a:noFill/>
          <a:ln>
            <a:noFill/>
          </a:ln>
        </p:spPr>
      </p:pic>
    </p:spTree>
    <p:extLst>
      <p:ext uri="{BB962C8B-B14F-4D97-AF65-F5344CB8AC3E}">
        <p14:creationId xmlns:p14="http://schemas.microsoft.com/office/powerpoint/2010/main" val="277254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r>
              <a:rPr lang="en-US" altLang="zh-CN"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Window Join</a:t>
            </a:r>
            <a:endParaRPr lang="zh-CN" altLang="en-US" dirty="0"/>
          </a:p>
        </p:txBody>
      </p:sp>
      <p:sp>
        <p:nvSpPr>
          <p:cNvPr id="6" name="TextBox 3">
            <a:extLst>
              <a:ext uri="{FF2B5EF4-FFF2-40B4-BE49-F238E27FC236}">
                <a16:creationId xmlns:a16="http://schemas.microsoft.com/office/drawing/2014/main" id="{9FA9E1F9-D89E-43FF-B585-5D5E4947452A}"/>
              </a:ext>
            </a:extLst>
          </p:cNvPr>
          <p:cNvSpPr txBox="1"/>
          <p:nvPr/>
        </p:nvSpPr>
        <p:spPr>
          <a:xfrm>
            <a:off x="599642" y="761379"/>
            <a:ext cx="10992716" cy="5986254"/>
          </a:xfrm>
          <a:prstGeom prst="rect">
            <a:avLst/>
          </a:prstGeom>
          <a:solidFill>
            <a:srgbClr val="FFFFE4"/>
          </a:solidFill>
          <a:ln w="3175">
            <a:solidFill>
              <a:srgbClr val="919191"/>
            </a:solidFill>
          </a:ln>
        </p:spPr>
        <p:txBody>
          <a:bodyPr wrap="square">
            <a:spAutoFit/>
          </a:bodyPr>
          <a:lstStyle/>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import </a:t>
            </a:r>
            <a:r>
              <a:rPr lang="en-US" altLang="zh-CN" sz="1800" i="0" spc="0" dirty="0" err="1">
                <a:solidFill>
                  <a:srgbClr val="555555"/>
                </a:solidFill>
                <a:effectLst/>
                <a:latin typeface="Lucida Console" panose="020B0609040504020204" pitchFamily="49" charset="0"/>
                <a:ea typeface="宋体" panose="02010600030101010101" pitchFamily="2" charset="-122"/>
                <a:cs typeface="Times New Roman" panose="02020603050405020304" pitchFamily="18" charset="0"/>
              </a:rPr>
              <a:t>org.apache.flink.api.java.functions.KeySelector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import </a:t>
            </a:r>
            <a:r>
              <a:rPr lang="en-US" altLang="zh-CN" sz="1800" i="0" spc="0" dirty="0">
                <a:solidFill>
                  <a:srgbClr val="555555"/>
                </a:solidFill>
                <a:effectLst/>
                <a:latin typeface="Lucida Console" panose="020B0609040504020204" pitchFamily="49" charset="0"/>
                <a:ea typeface="宋体" panose="02010600030101010101" pitchFamily="2" charset="-122"/>
                <a:cs typeface="Times New Roman" panose="02020603050405020304" pitchFamily="18" charset="0"/>
              </a:rPr>
              <a:t>org.apache.flink.streaming.api.windowing.assigners.EventTimeSessionWindows</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import </a:t>
            </a:r>
            <a:r>
              <a:rPr lang="en-US" altLang="zh-CN" sz="1800" i="0" spc="0" dirty="0" err="1">
                <a:solidFill>
                  <a:srgbClr val="555555"/>
                </a:solidFill>
                <a:effectLst/>
                <a:latin typeface="Lucida Console" panose="020B0609040504020204" pitchFamily="49" charset="0"/>
                <a:ea typeface="宋体" panose="02010600030101010101" pitchFamily="2" charset="-122"/>
                <a:cs typeface="Times New Roman" panose="02020603050405020304" pitchFamily="18" charset="0"/>
              </a:rPr>
              <a:t>org.apache.flink.streaming.api.windowing.time.Time</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DataStream</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&lt;</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orangeStream</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DataStream</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&lt;</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greenStream</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orangeStream</a:t>
            </a:r>
            <a:r>
              <a:rPr lang="en-US" altLang="zh-CN" sz="1800" b="1"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join</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greenStream</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where</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(&lt;</a:t>
            </a:r>
            <a:r>
              <a:rPr lang="en-US" altLang="zh-CN" sz="1800" b="1" i="0" spc="0" dirty="0" err="1">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KeySelector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equalTo</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(&lt;</a:t>
            </a:r>
            <a:r>
              <a:rPr lang="en-US" altLang="zh-CN" sz="1800" b="1" i="0" spc="0" dirty="0" err="1">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KeySelector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window</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b="1" i="0" spc="0" dirty="0" err="1">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EventTimeSessionWindows</a:t>
            </a:r>
            <a:r>
              <a:rPr lang="en-US" altLang="zh-CN" sz="1800" b="1"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withGap</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b="1" i="0" spc="0" dirty="0" err="1">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Time</a:t>
            </a:r>
            <a:r>
              <a:rPr lang="en-US" altLang="zh-CN" sz="1800" b="1"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milliseconds</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009999"/>
                </a:solidFill>
                <a:effectLst/>
                <a:latin typeface="Lucida Console" panose="020B0609040504020204" pitchFamily="49" charset="0"/>
                <a:ea typeface="宋体" panose="02010600030101010101" pitchFamily="2" charset="-122"/>
                <a:cs typeface="Times New Roman" panose="02020603050405020304" pitchFamily="18" charset="0"/>
              </a:rPr>
              <a:t>1</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apply</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(new</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err="1">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JoinFunction</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&lt;</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String</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@Override</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public</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String</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990000"/>
                </a:solidFill>
                <a:effectLst/>
                <a:latin typeface="Lucida Console" panose="020B0609040504020204" pitchFamily="49" charset="0"/>
                <a:ea typeface="宋体" panose="02010600030101010101" pitchFamily="2" charset="-122"/>
                <a:cs typeface="Times New Roman" panose="02020603050405020304" pitchFamily="18" charset="0"/>
              </a:rPr>
              <a:t>join</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first</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second</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return</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first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i="0" spc="0" dirty="0">
                <a:solidFill>
                  <a:srgbClr val="DD1144"/>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second</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a:spcBef>
                <a:spcPts val="150"/>
              </a:spcBef>
              <a:spcAft>
                <a:spcPts val="1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微软雅黑 Light" panose="020B0502040204020203" pitchFamily="34" charset="-122"/>
                <a:cs typeface="Times New Roman" panose="02020603050405020304" pitchFamily="18" charset="0"/>
              </a:rPr>
              <a: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2454142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Interval Join</a:t>
            </a:r>
          </a:p>
        </p:txBody>
      </p:sp>
      <p:sp>
        <p:nvSpPr>
          <p:cNvPr id="4" name="文本占位符 3"/>
          <p:cNvSpPr>
            <a:spLocks noGrp="1"/>
          </p:cNvSpPr>
          <p:nvPr>
            <p:ph type="body" sz="quarter" idx="11"/>
          </p:nvPr>
        </p:nvSpPr>
        <p:spPr>
          <a:xfrm>
            <a:off x="710880" y="1000824"/>
            <a:ext cx="10699115" cy="5471693"/>
          </a:xfrm>
        </p:spPr>
        <p:txBody>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前面学习的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Window Join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必须要在一个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Window</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中进行</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JOIN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，那如果没有</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Window</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如何处理呢？</a:t>
            </a:r>
          </a:p>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interval join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也是使用相同的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key</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来</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join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两个流（流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并且流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中的元素中的时间戳，和流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元素的时间戳，有一个时间间隔。</a:t>
            </a:r>
          </a:p>
          <a:p>
            <a:pPr>
              <a:spcBef>
                <a:spcPts val="150"/>
              </a:spcBef>
              <a:spcAft>
                <a:spcPts val="15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b.timestamp</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a.timestamp</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lowerBound</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a.timestamp</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upperBound</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p>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or </a:t>
            </a:r>
          </a:p>
          <a:p>
            <a:pPr>
              <a:spcBef>
                <a:spcPts val="150"/>
              </a:spcBef>
              <a:spcAft>
                <a:spcPts val="15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a.timestamp</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lowerBound</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&lt;=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b.timestamp</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&lt;=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a.timestamp</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upperBound</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也就是：</a:t>
            </a: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的元素的时间戳 ≥ 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的元素时间戳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下界，且，流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的元素的时间戳 ≤ 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的元素时间戳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上界。</a:t>
            </a:r>
          </a:p>
          <a:p>
            <a:endParaRPr lang="zh-CN" altLang="en-US" dirty="0"/>
          </a:p>
        </p:txBody>
      </p:sp>
      <p:pic>
        <p:nvPicPr>
          <p:cNvPr id="6" name="图片 5">
            <a:extLst>
              <a:ext uri="{FF2B5EF4-FFF2-40B4-BE49-F238E27FC236}">
                <a16:creationId xmlns:a16="http://schemas.microsoft.com/office/drawing/2014/main" id="{D6A1FE12-0F52-423B-B46A-09567B0FA3AB}"/>
              </a:ext>
            </a:extLst>
          </p:cNvPr>
          <p:cNvPicPr>
            <a:picLocks noChangeAspect="1"/>
          </p:cNvPicPr>
          <p:nvPr/>
        </p:nvPicPr>
        <p:blipFill>
          <a:blip r:embed="rId3"/>
          <a:stretch>
            <a:fillRect/>
          </a:stretch>
        </p:blipFill>
        <p:spPr>
          <a:xfrm>
            <a:off x="2164248" y="4658739"/>
            <a:ext cx="7212835" cy="1884652"/>
          </a:xfrm>
          <a:prstGeom prst="rect">
            <a:avLst/>
          </a:prstGeom>
          <a:noFill/>
          <a:ln>
            <a:noFill/>
          </a:ln>
        </p:spPr>
      </p:pic>
    </p:spTree>
    <p:extLst>
      <p:ext uri="{BB962C8B-B14F-4D97-AF65-F5344CB8AC3E}">
        <p14:creationId xmlns:p14="http://schemas.microsoft.com/office/powerpoint/2010/main" val="3982715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Interval Join</a:t>
            </a:r>
          </a:p>
        </p:txBody>
      </p:sp>
      <p:sp>
        <p:nvSpPr>
          <p:cNvPr id="4" name="文本占位符 3"/>
          <p:cNvSpPr>
            <a:spLocks noGrp="1"/>
          </p:cNvSpPr>
          <p:nvPr>
            <p:ph type="body" sz="quarter" idx="11"/>
          </p:nvPr>
        </p:nvSpPr>
        <p:spPr>
          <a:xfrm>
            <a:off x="710879" y="492624"/>
            <a:ext cx="10699115" cy="5471693"/>
          </a:xfrm>
        </p:spPr>
        <p:txBody>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在上面的示例中，我们将两个流“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orange”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和“</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green”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连接起来，其下限为</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-2</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毫秒，上限为</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毫秒。默认情况下，这些边界是包含的，但是可以应用</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lowerBoundExclusive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（）和</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upperBoundExclusive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来更改行为</a:t>
            </a:r>
          </a:p>
          <a:p>
            <a:pPr>
              <a:spcBef>
                <a:spcPts val="150"/>
              </a:spcBef>
              <a:spcAft>
                <a:spcPts val="15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orangeElem.ts</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lowerBound</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&lt;=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greenElem.ts</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&lt;=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orangeElem.ts</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upperBound</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endParaRPr lang="zh-CN" altLang="en-US" dirty="0"/>
          </a:p>
        </p:txBody>
      </p:sp>
      <p:sp>
        <p:nvSpPr>
          <p:cNvPr id="5" name="TextBox 3">
            <a:extLst>
              <a:ext uri="{FF2B5EF4-FFF2-40B4-BE49-F238E27FC236}">
                <a16:creationId xmlns:a16="http://schemas.microsoft.com/office/drawing/2014/main" id="{C548F475-BE95-44A1-922D-281E3580FFAE}"/>
              </a:ext>
            </a:extLst>
          </p:cNvPr>
          <p:cNvSpPr txBox="1"/>
          <p:nvPr/>
        </p:nvSpPr>
        <p:spPr>
          <a:xfrm>
            <a:off x="599642" y="1846108"/>
            <a:ext cx="10992716" cy="4847481"/>
          </a:xfrm>
          <a:prstGeom prst="rect">
            <a:avLst/>
          </a:prstGeom>
          <a:solidFill>
            <a:srgbClr val="FFFFE4"/>
          </a:solidFill>
          <a:ln w="3175">
            <a:solidFill>
              <a:srgbClr val="919191"/>
            </a:solidFill>
          </a:ln>
        </p:spPr>
        <p:txBody>
          <a:bodyPr wrap="square">
            <a:spAutoFit/>
          </a:bodyPr>
          <a:lstStyle/>
          <a:p>
            <a:pPr marL="0" marR="0" indent="0" algn="just" latinLnBrk="1">
              <a:spcBef>
                <a:spcPts val="0"/>
              </a:spcBef>
              <a:spcAft>
                <a:spcPts val="750"/>
              </a:spcAft>
            </a:pP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DataStream</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&lt;</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orangeStream</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DataStream</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&lt;</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greenStream</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orangeStream</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keyBy</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(&lt;</a:t>
            </a:r>
            <a:r>
              <a:rPr lang="en-US" altLang="zh-CN" sz="1800" b="1" i="0" spc="0" dirty="0" err="1">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KeySelector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intervalJoin</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greenStream</a:t>
            </a:r>
            <a:r>
              <a:rPr lang="en-US" altLang="zh-CN" sz="1800" b="1"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keyBy</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(&lt;</a:t>
            </a:r>
            <a:r>
              <a:rPr lang="en-US" altLang="zh-CN" sz="1800" b="1" i="0" spc="0" dirty="0" err="1">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KeySelector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between</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b="1" i="0" spc="0" dirty="0" err="1">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Time</a:t>
            </a:r>
            <a:r>
              <a:rPr lang="en-US" altLang="zh-CN" sz="1800" b="1"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milliseconds</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009999"/>
                </a:solidFill>
                <a:effectLst/>
                <a:latin typeface="Lucida Console" panose="020B0609040504020204" pitchFamily="49" charset="0"/>
                <a:ea typeface="宋体" panose="02010600030101010101" pitchFamily="2" charset="-122"/>
                <a:cs typeface="Times New Roman" panose="02020603050405020304" pitchFamily="18" charset="0"/>
              </a:rPr>
              <a:t>2</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err="1">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Time</a:t>
            </a:r>
            <a:r>
              <a:rPr lang="en-US" altLang="zh-CN" sz="1800" b="1"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milliseconds</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009999"/>
                </a:solidFill>
                <a:effectLst/>
                <a:latin typeface="Lucida Console" panose="020B0609040504020204" pitchFamily="49" charset="0"/>
                <a:ea typeface="宋体" panose="02010600030101010101" pitchFamily="2" charset="-122"/>
                <a:cs typeface="Times New Roman" panose="02020603050405020304" pitchFamily="18" charset="0"/>
              </a:rPr>
              <a:t>1</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process</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(new</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err="1">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ProcessJoinFunction</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&lt;</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String</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@Override</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public</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void</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err="1">
                <a:solidFill>
                  <a:srgbClr val="990000"/>
                </a:solidFill>
                <a:effectLst/>
                <a:latin typeface="Lucida Console" panose="020B0609040504020204" pitchFamily="49" charset="0"/>
                <a:ea typeface="宋体" panose="02010600030101010101" pitchFamily="2" charset="-122"/>
                <a:cs typeface="Times New Roman" panose="02020603050405020304" pitchFamily="18" charset="0"/>
              </a:rPr>
              <a:t>processElement</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left</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Integer</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right</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Context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ctx</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Collector</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&lt;</a:t>
            </a:r>
            <a:r>
              <a:rPr lang="en-US" altLang="zh-CN" sz="1800" b="1" i="0" spc="0" dirty="0">
                <a:solidFill>
                  <a:srgbClr val="445588"/>
                </a:solidFill>
                <a:effectLst/>
                <a:latin typeface="Lucida Console" panose="020B0609040504020204" pitchFamily="49" charset="0"/>
                <a:ea typeface="宋体" panose="02010600030101010101" pitchFamily="2" charset="-122"/>
                <a:cs typeface="Times New Roman" panose="02020603050405020304" pitchFamily="18" charset="0"/>
              </a:rPr>
              <a:t>String</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&gt;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out</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out</a:t>
            </a:r>
            <a:r>
              <a:rPr lang="en-US" altLang="zh-CN" sz="1800" b="1" i="0" spc="0" dirty="0" err="1">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err="1">
                <a:solidFill>
                  <a:srgbClr val="008080"/>
                </a:solidFill>
                <a:effectLst/>
                <a:latin typeface="Lucida Console" panose="020B0609040504020204" pitchFamily="49" charset="0"/>
                <a:ea typeface="宋体" panose="02010600030101010101" pitchFamily="2" charset="-122"/>
                <a:cs typeface="Times New Roman" panose="02020603050405020304" pitchFamily="18" charset="0"/>
              </a:rPr>
              <a:t>collect</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first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i="0" spc="0" dirty="0">
                <a:solidFill>
                  <a:srgbClr val="DD1144"/>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second</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marL="0" marR="0" indent="0" algn="just" latinLnBrk="1">
              <a:spcBef>
                <a:spcPts val="0"/>
              </a:spcBef>
              <a:spcAft>
                <a:spcPts val="7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a:t>
            </a: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a:spcBef>
                <a:spcPts val="150"/>
              </a:spcBef>
              <a:spcAft>
                <a:spcPts val="150"/>
              </a:spcAft>
            </a:pPr>
            <a:r>
              <a:rPr lang="en-US" altLang="zh-CN" sz="1800" i="0" spc="0" dirty="0">
                <a:solidFill>
                  <a:srgbClr val="333333"/>
                </a:solidFill>
                <a:effectLst/>
                <a:latin typeface="Lucida Console" panose="020B0609040504020204" pitchFamily="49" charset="0"/>
                <a:ea typeface="宋体" panose="02010600030101010101" pitchFamily="2" charset="-122"/>
                <a:cs typeface="Times New Roman" panose="02020603050405020304" pitchFamily="18" charset="0"/>
              </a:rPr>
              <a:t>    </a:t>
            </a:r>
            <a:r>
              <a:rPr lang="en-US" altLang="zh-CN" sz="1800" b="1" i="0" spc="0" dirty="0">
                <a:solidFill>
                  <a:srgbClr val="333333"/>
                </a:solidFill>
                <a:effectLst/>
                <a:latin typeface="Lucida Console" panose="020B0609040504020204" pitchFamily="49" charset="0"/>
                <a:ea typeface="微软雅黑 Light" panose="020B0502040204020203" pitchFamily="34" charset="-122"/>
                <a:cs typeface="Times New Roman" panose="02020603050405020304" pitchFamily="18" charset="0"/>
              </a:rPr>
              <a: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2320697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831398" y="1096645"/>
            <a:ext cx="6298881" cy="4855845"/>
          </a:xfrm>
        </p:spPr>
        <p:txBody>
          <a:bodyPr/>
          <a:lstStyle/>
          <a:p>
            <a:pPr marL="342900" lvl="0" indent="-342900">
              <a:spcBef>
                <a:spcPts val="150"/>
              </a:spcBef>
              <a:spcAft>
                <a:spcPts val="15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掌握使用</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Flink-BroadcastState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实现配置动态更新</a:t>
            </a:r>
          </a:p>
          <a:p>
            <a:pPr marL="342900" lvl="0" indent="-342900">
              <a:spcBef>
                <a:spcPts val="150"/>
              </a:spcBef>
              <a:spcAft>
                <a:spcPts val="15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了解端对端一次性语义</a:t>
            </a:r>
          </a:p>
          <a:p>
            <a:pPr marL="342900" lvl="0" indent="-342900">
              <a:spcBef>
                <a:spcPts val="150"/>
              </a:spcBef>
              <a:spcAft>
                <a:spcPts val="15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了解异步</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IO</a:t>
            </a:r>
          </a:p>
          <a:p>
            <a:pPr marL="342900" lvl="0" indent="-342900">
              <a:spcBef>
                <a:spcPts val="150"/>
              </a:spcBef>
              <a:spcAft>
                <a:spcPts val="15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了解</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Streaming file sink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的使用</a:t>
            </a:r>
          </a:p>
          <a:p>
            <a:pPr marL="342900" lvl="0" indent="-342900">
              <a:spcBef>
                <a:spcPts val="150"/>
              </a:spcBef>
              <a:spcAft>
                <a:spcPts val="15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掌握</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FileSink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的使用</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342900" lvl="0" indent="-342900">
              <a:spcBef>
                <a:spcPts val="150"/>
              </a:spcBef>
              <a:spcAft>
                <a:spcPts val="150"/>
              </a:spcAft>
              <a:buFont typeface="Wingdings" panose="05000000000000000000" pitchFamily="2" charset="2"/>
              <a:buChar char=""/>
            </a:pPr>
            <a:r>
              <a:rPr lang="zh-CN" altLang="en-US" dirty="0">
                <a:latin typeface="微软雅黑 Light" panose="020B0502040204020203" pitchFamily="34" charset="-122"/>
                <a:ea typeface="微软雅黑 Light" panose="020B0502040204020203" pitchFamily="34" charset="-122"/>
                <a:cs typeface="Times New Roman" panose="02020603050405020304" pitchFamily="18" charset="0"/>
              </a:rPr>
              <a:t>掌握</a:t>
            </a:r>
            <a:r>
              <a:rPr lang="en-US" altLang="zh-CN" dirty="0" err="1">
                <a:latin typeface="微软雅黑 Light" panose="020B0502040204020203" pitchFamily="34" charset="-122"/>
                <a:ea typeface="微软雅黑 Light" panose="020B0502040204020203" pitchFamily="34" charset="-122"/>
                <a:cs typeface="Times New Roman" panose="02020603050405020304" pitchFamily="18" charset="0"/>
              </a:rPr>
              <a:t>FlinkSQL</a:t>
            </a:r>
            <a:r>
              <a:rPr lang="zh-CN" altLang="en-US" dirty="0">
                <a:latin typeface="微软雅黑 Light" panose="020B0502040204020203" pitchFamily="34" charset="-122"/>
                <a:ea typeface="微软雅黑 Light" panose="020B0502040204020203" pitchFamily="34" charset="-122"/>
                <a:cs typeface="Times New Roman" panose="02020603050405020304" pitchFamily="18" charset="0"/>
              </a:rPr>
              <a:t>整合</a:t>
            </a:r>
            <a:r>
              <a:rPr lang="en-US" altLang="zh-CN" dirty="0">
                <a:latin typeface="微软雅黑 Light" panose="020B0502040204020203" pitchFamily="34" charset="-122"/>
                <a:ea typeface="微软雅黑 Light" panose="020B0502040204020203" pitchFamily="34" charset="-122"/>
                <a:cs typeface="Times New Roman" panose="02020603050405020304" pitchFamily="18" charset="0"/>
              </a:rPr>
              <a:t>Hive</a:t>
            </a:r>
          </a:p>
          <a:p>
            <a:pPr marL="0" indent="0">
              <a:buNone/>
            </a:pP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代码演示</a:t>
            </a:r>
          </a:p>
        </p:txBody>
      </p:sp>
      <p:sp>
        <p:nvSpPr>
          <p:cNvPr id="4" name="文本占位符 3"/>
          <p:cNvSpPr>
            <a:spLocks noGrp="1"/>
          </p:cNvSpPr>
          <p:nvPr>
            <p:ph type="body" sz="quarter" idx="11"/>
          </p:nvPr>
        </p:nvSpPr>
        <p:spPr>
          <a:xfrm>
            <a:off x="710880" y="1000825"/>
            <a:ext cx="10699115" cy="4261458"/>
          </a:xfrm>
        </p:spPr>
        <p:txBody>
          <a:bodyPr/>
          <a:lstStyle/>
          <a:p>
            <a:pPr marL="342900" lvl="0" indent="-342900">
              <a:spcBef>
                <a:spcPts val="150"/>
              </a:spcBef>
              <a:spcAft>
                <a:spcPts val="15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需求</a:t>
            </a: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来做个案例：</a:t>
            </a: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使用两个指定</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Source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模拟数据，一个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Source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是订单明细，一个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Source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是商品数据。我们通过</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window join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，将数据关联到一起。</a:t>
            </a:r>
          </a:p>
          <a:p>
            <a:pPr marL="342900" lvl="0" indent="-342900">
              <a:spcBef>
                <a:spcPts val="150"/>
              </a:spcBef>
              <a:spcAft>
                <a:spcPts val="15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思路</a:t>
            </a:r>
          </a:p>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Window Join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首先需要使用</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where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和</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equalTo</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指定使用哪个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key</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来进行关联，此处我们通过应用方法，基于</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GoodsId</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来关联两个流中的元素。</a:t>
            </a:r>
          </a:p>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2</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、设置</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5</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秒的滚动窗口，流的元素关联都会在这个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5</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秒的窗口中进行关联。</a:t>
            </a:r>
          </a:p>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3</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apply</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方法中实现将两个不同类型的元素关联并生成一个新类型的元素。</a:t>
            </a:r>
          </a:p>
          <a:p>
            <a:endParaRPr lang="zh-CN" altLang="en-US" dirty="0"/>
          </a:p>
        </p:txBody>
      </p:sp>
    </p:spTree>
    <p:extLst>
      <p:ext uri="{BB962C8B-B14F-4D97-AF65-F5344CB8AC3E}">
        <p14:creationId xmlns:p14="http://schemas.microsoft.com/office/powerpoint/2010/main" val="1886365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r>
              <a:rPr lang="zh-CN" altLang="en-US"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代码演示</a:t>
            </a:r>
            <a:endParaRPr lang="zh-CN" altLang="en-US" dirty="0"/>
          </a:p>
        </p:txBody>
      </p:sp>
      <p:sp>
        <p:nvSpPr>
          <p:cNvPr id="6" name="TextBox 3">
            <a:extLst>
              <a:ext uri="{FF2B5EF4-FFF2-40B4-BE49-F238E27FC236}">
                <a16:creationId xmlns:a16="http://schemas.microsoft.com/office/drawing/2014/main" id="{9FA9E1F9-D89E-43FF-B585-5D5E4947452A}"/>
              </a:ext>
            </a:extLst>
          </p:cNvPr>
          <p:cNvSpPr txBox="1"/>
          <p:nvPr/>
        </p:nvSpPr>
        <p:spPr>
          <a:xfrm>
            <a:off x="599642" y="761379"/>
            <a:ext cx="10992716" cy="5909310"/>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StreamExecutionEnvironment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env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StreamExecutionEnvironment.</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getExecutionEnvironment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构建商品数据流</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DataStream&lt;Goods&gt;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env.addSource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GoodsSource11(),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TypeInformation.</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of</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r>
              <a:rPr lang="en-US" altLang="zh-CN" sz="1800" b="1" dirty="0" err="1">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class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assignTimestampsAndWatermarks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GoodsWatermark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DataStream&lt;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env.addSource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TypeInformation.</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of</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b="1" dirty="0" err="1">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class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assignTimestampsAndWatermarks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OrderItemWatermark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DataStream&lt;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orderItemDS.join</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.where(</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getGoodsId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equalTo</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getGoodsId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.window(</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TumblingEventTimeWindows.</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of</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seconds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5</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.apply((</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item, Goods goods) -&gt;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factOrderItem.setGoodsId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goods.getGoodsId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factOrderItem.setGoodsName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goods.getGoodsName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factOrderItem.setCount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item.getCount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factOrderItem.setTotalMoney</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goods.getGoodsPrice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().multiply(</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item.getCount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return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859204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r>
              <a:rPr lang="zh-CN" altLang="en-US"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代码演示</a:t>
            </a:r>
            <a:endParaRPr lang="zh-CN" altLang="en-US" dirty="0"/>
          </a:p>
        </p:txBody>
      </p:sp>
      <p:sp>
        <p:nvSpPr>
          <p:cNvPr id="6" name="TextBox 3">
            <a:extLst>
              <a:ext uri="{FF2B5EF4-FFF2-40B4-BE49-F238E27FC236}">
                <a16:creationId xmlns:a16="http://schemas.microsoft.com/office/drawing/2014/main" id="{9FA9E1F9-D89E-43FF-B585-5D5E4947452A}"/>
              </a:ext>
            </a:extLst>
          </p:cNvPr>
          <p:cNvSpPr txBox="1"/>
          <p:nvPr/>
        </p:nvSpPr>
        <p:spPr>
          <a:xfrm>
            <a:off x="599642" y="761379"/>
            <a:ext cx="10992716" cy="5960606"/>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@Data</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class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goodsName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goodsPrice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List&lt;Goods&gt; </a:t>
            </a:r>
            <a:r>
              <a:rPr lang="en-US" altLang="zh-CN" sz="1800" i="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GOODS_LIST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Random </a:t>
            </a:r>
            <a:r>
              <a:rPr lang="en-US" altLang="zh-CN" sz="1800" i="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static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r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Random();</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GOODS_LIST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ArrayList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&lt;&gt;();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GOODS_LIST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.add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b="1" dirty="0">
                <a:solidFill>
                  <a:srgbClr val="008000"/>
                </a:solidFill>
                <a:effectLst/>
                <a:latin typeface="黑体" panose="02010609060101010101" pitchFamily="49" charset="-122"/>
                <a:ea typeface="黑体" panose="02010609060101010101" pitchFamily="49" charset="-122"/>
                <a:cs typeface="Times New Roman" panose="02020603050405020304" pitchFamily="18" charset="0"/>
              </a:rPr>
              <a:t>小米</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12"</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4890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GOODS_LIST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.add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"2"</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"iphone12"</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12000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GOODS_LIST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.add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"3"</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MacBookPro</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15000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GOODS_LIST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.add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"4"</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Thinkpad</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 X1"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9800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GOODS_LIST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.add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"5"</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MeiZu</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 One"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3200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GOODS_LIST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.add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"6"</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"Mate 40"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6500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p>
          <a:p>
            <a:pPr>
              <a:spcBef>
                <a:spcPts val="150"/>
              </a:spcBef>
              <a:spcAft>
                <a:spcPts val="150"/>
              </a:spcAft>
            </a:pP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randomGoods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int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rIndex</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r</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.nextInt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GOODS_LIST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.size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return </a:t>
            </a:r>
            <a:r>
              <a:rPr lang="en-US" altLang="zh-CN" sz="1800"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GOODS_LIST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.get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rIndex</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790772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r>
              <a:rPr lang="zh-CN" altLang="en-US"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代码演示</a:t>
            </a:r>
            <a:endParaRPr lang="zh-CN" altLang="en-US" dirty="0"/>
          </a:p>
        </p:txBody>
      </p:sp>
      <p:sp>
        <p:nvSpPr>
          <p:cNvPr id="6" name="TextBox 3">
            <a:extLst>
              <a:ext uri="{FF2B5EF4-FFF2-40B4-BE49-F238E27FC236}">
                <a16:creationId xmlns:a16="http://schemas.microsoft.com/office/drawing/2014/main" id="{9FA9E1F9-D89E-43FF-B585-5D5E4947452A}"/>
              </a:ext>
            </a:extLst>
          </p:cNvPr>
          <p:cNvSpPr txBox="1"/>
          <p:nvPr/>
        </p:nvSpPr>
        <p:spPr>
          <a:xfrm>
            <a:off x="599642" y="761379"/>
            <a:ext cx="10992716" cy="5960606"/>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goodsName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goodsPrice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this</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goodsId</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this</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goodsName</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goodsName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this</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goodsPrice</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goodsPrice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toString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return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JSON.</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toJSONString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p>
          <a:p>
            <a:pPr>
              <a:spcBef>
                <a:spcPts val="150"/>
              </a:spcBef>
              <a:spcAft>
                <a:spcPts val="150"/>
              </a:spcAft>
            </a:pP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订单明细类</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@Data</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class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itemId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Integer </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count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toString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return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JSON.</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toJSONString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1089345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r>
              <a:rPr lang="zh-CN" altLang="en-US"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代码演示</a:t>
            </a:r>
            <a:endParaRPr lang="zh-CN" altLang="en-US" dirty="0"/>
          </a:p>
        </p:txBody>
      </p:sp>
      <p:sp>
        <p:nvSpPr>
          <p:cNvPr id="6" name="TextBox 3">
            <a:extLst>
              <a:ext uri="{FF2B5EF4-FFF2-40B4-BE49-F238E27FC236}">
                <a16:creationId xmlns:a16="http://schemas.microsoft.com/office/drawing/2014/main" id="{9FA9E1F9-D89E-43FF-B585-5D5E4947452A}"/>
              </a:ext>
            </a:extLst>
          </p:cNvPr>
          <p:cNvSpPr txBox="1"/>
          <p:nvPr/>
        </p:nvSpPr>
        <p:spPr>
          <a:xfrm>
            <a:off x="599642" y="761379"/>
            <a:ext cx="10992716" cy="5734903"/>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关联结果</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@Data</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class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goodsName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count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totalMoney</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toString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return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JSON.</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toJSONString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p>
          <a:p>
            <a:pPr>
              <a:spcBef>
                <a:spcPts val="150"/>
              </a:spcBef>
              <a:spcAft>
                <a:spcPts val="150"/>
              </a:spcAft>
            </a:pP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构建一个商品</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Stream</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源（这个好比就是维表）</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class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GoodsSource11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extends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RichSourceFunction</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Boolean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isCancel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open(Configuration parameters)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throws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Exception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isCancel</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false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1858251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r>
              <a:rPr lang="zh-CN" altLang="en-US"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代码演示</a:t>
            </a:r>
            <a:endParaRPr lang="zh-CN" altLang="en-US" dirty="0"/>
          </a:p>
        </p:txBody>
      </p:sp>
      <p:sp>
        <p:nvSpPr>
          <p:cNvPr id="6" name="TextBox 3">
            <a:extLst>
              <a:ext uri="{FF2B5EF4-FFF2-40B4-BE49-F238E27FC236}">
                <a16:creationId xmlns:a16="http://schemas.microsoft.com/office/drawing/2014/main" id="{9FA9E1F9-D89E-43FF-B585-5D5E4947452A}"/>
              </a:ext>
            </a:extLst>
          </p:cNvPr>
          <p:cNvSpPr txBox="1"/>
          <p:nvPr/>
        </p:nvSpPr>
        <p:spPr>
          <a:xfrm>
            <a:off x="599642" y="761379"/>
            <a:ext cx="10992716" cy="5909310"/>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run(</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SourceContext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sourceContext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throws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Exception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while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isCancel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r>
              <a:rPr lang="en-US" altLang="zh-CN" sz="1800"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GOODS_LIST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.stream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forEach</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 -&gt; </a:t>
            </a:r>
            <a:r>
              <a:rPr lang="en-US" altLang="zh-CN" sz="1800"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sourceContext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.collect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TimeUnit.</a:t>
            </a:r>
            <a:r>
              <a:rPr lang="en-US" altLang="zh-CN" sz="1800" b="1"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SECONDS</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.sleep</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cancel()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isCancel</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true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class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extends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RichSourceFunction</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Boolean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isCancel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Random </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open(Configuration parameters)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throws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Exception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isCancel</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false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r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Random();</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71763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r>
              <a:rPr lang="zh-CN" altLang="en-US"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代码演示</a:t>
            </a:r>
            <a:endParaRPr lang="zh-CN" altLang="en-US" dirty="0"/>
          </a:p>
        </p:txBody>
      </p:sp>
      <p:sp>
        <p:nvSpPr>
          <p:cNvPr id="6" name="TextBox 3">
            <a:extLst>
              <a:ext uri="{FF2B5EF4-FFF2-40B4-BE49-F238E27FC236}">
                <a16:creationId xmlns:a16="http://schemas.microsoft.com/office/drawing/2014/main" id="{9FA9E1F9-D89E-43FF-B585-5D5E4947452A}"/>
              </a:ext>
            </a:extLst>
          </p:cNvPr>
          <p:cNvSpPr txBox="1"/>
          <p:nvPr/>
        </p:nvSpPr>
        <p:spPr>
          <a:xfrm>
            <a:off x="599642" y="761379"/>
            <a:ext cx="10992716" cy="5632311"/>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run(</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SourceContext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sourceContext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throws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Exception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while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isCancel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Goods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randomGoods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orderItem.setGoodsId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goods.getGoodsId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orderItem.setCount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r</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.nextInt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orderItem.setItemId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UUID.</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randomUUID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toString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sourceContext.collect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orderItem.setGoodsId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"111"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sourceContext.collect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TimeUnit.</a:t>
            </a:r>
            <a:r>
              <a:rPr lang="en-US" altLang="zh-CN" sz="1800" b="1"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SECONDS</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.sleep</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cancel()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isCancel</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true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1155435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r>
              <a:rPr lang="zh-CN" altLang="en-US"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代码演示</a:t>
            </a:r>
            <a:endParaRPr lang="zh-CN" altLang="en-US" dirty="0"/>
          </a:p>
        </p:txBody>
      </p:sp>
      <p:sp>
        <p:nvSpPr>
          <p:cNvPr id="6" name="TextBox 3">
            <a:extLst>
              <a:ext uri="{FF2B5EF4-FFF2-40B4-BE49-F238E27FC236}">
                <a16:creationId xmlns:a16="http://schemas.microsoft.com/office/drawing/2014/main" id="{9FA9E1F9-D89E-43FF-B585-5D5E4947452A}"/>
              </a:ext>
            </a:extLst>
          </p:cNvPr>
          <p:cNvSpPr txBox="1"/>
          <p:nvPr/>
        </p:nvSpPr>
        <p:spPr>
          <a:xfrm>
            <a:off x="599642" y="761379"/>
            <a:ext cx="10992716" cy="5909310"/>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class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GoodsWatermark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implements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WatermarkStrategy</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&lt;Goods&gt;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TimestampAssigner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&lt;Goods&gt;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createTimestampAssigner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TimestampAssignerSupplier.Context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context)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return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(element,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recordTimestamp</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System.</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currentTimeMillis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WatermarkGenerator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&lt;Goods&gt;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createWatermarkGenerator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WatermarkGeneratorSupplier.Context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context)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return 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WatermarkGenerator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&lt;Goods&gt;()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onEvent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 event,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long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eventTimestamp</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WatermarkOutput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output)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output.emitWatermark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System.</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currentTimeMillis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onPeriodicEmit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WatermarkOutput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output)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output.emitWatermark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System.</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currentTimeMillis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2503258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r>
              <a:rPr lang="zh-CN" altLang="en-US"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代码演示</a:t>
            </a:r>
            <a:endParaRPr lang="zh-CN" altLang="en-US" dirty="0"/>
          </a:p>
        </p:txBody>
      </p:sp>
      <p:sp>
        <p:nvSpPr>
          <p:cNvPr id="6" name="TextBox 3">
            <a:extLst>
              <a:ext uri="{FF2B5EF4-FFF2-40B4-BE49-F238E27FC236}">
                <a16:creationId xmlns:a16="http://schemas.microsoft.com/office/drawing/2014/main" id="{9FA9E1F9-D89E-43FF-B585-5D5E4947452A}"/>
              </a:ext>
            </a:extLst>
          </p:cNvPr>
          <p:cNvSpPr txBox="1"/>
          <p:nvPr/>
        </p:nvSpPr>
        <p:spPr>
          <a:xfrm>
            <a:off x="599642" y="761379"/>
            <a:ext cx="10992716" cy="5909310"/>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class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OrderItemWatermark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implements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WatermarkStrategy</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TimestampAssigner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createTimestampAssigner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TimestampAssignerSupplier.Context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context)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return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(element,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recordTimestamp</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System.</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currentTimeMillis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WatermarkGenerator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createWatermarkGenerator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WatermarkGeneratorSupplier.Context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context)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return 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WatermarkGenerator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onEvent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event,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long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eventTimestamp</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WatermarkOutput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output)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output.emitWatermark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System.</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currentTimeMillis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onPeriodicEmit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WatermarkOutput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output)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output.emitWatermark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System.</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currentTimeMillis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2372540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代码演示</a:t>
            </a:r>
          </a:p>
        </p:txBody>
      </p:sp>
      <p:sp>
        <p:nvSpPr>
          <p:cNvPr id="4" name="文本占位符 3"/>
          <p:cNvSpPr>
            <a:spLocks noGrp="1"/>
          </p:cNvSpPr>
          <p:nvPr>
            <p:ph type="body" sz="quarter" idx="11"/>
          </p:nvPr>
        </p:nvSpPr>
        <p:spPr>
          <a:xfrm>
            <a:off x="710880" y="1000825"/>
            <a:ext cx="10699115" cy="2109928"/>
          </a:xfrm>
        </p:spPr>
        <p:txBody>
          <a:bodyPr/>
          <a:lstStyle/>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、通过</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keyBy</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将两个流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join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到一起</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2</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interval join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需要设置流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去关联哪个时间范围的流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中的元素。此处，我设置的下界为</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、上界为</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0</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，且上界是一个开区间。表达的意思就是流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中某个元素的时间，对应上一秒的流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中的元素。</a:t>
            </a:r>
          </a:p>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3</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process</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中将两个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key</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一样的元素，关联在一起，并加载到一个新的</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FactOrderItem</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对象中</a:t>
            </a:r>
          </a:p>
          <a:p>
            <a:endParaRPr lang="zh-CN" altLang="en-US" dirty="0"/>
          </a:p>
        </p:txBody>
      </p:sp>
      <p:sp>
        <p:nvSpPr>
          <p:cNvPr id="5" name="TextBox 3">
            <a:extLst>
              <a:ext uri="{FF2B5EF4-FFF2-40B4-BE49-F238E27FC236}">
                <a16:creationId xmlns:a16="http://schemas.microsoft.com/office/drawing/2014/main" id="{1961CF8E-9387-4223-A056-88D5B525F97D}"/>
              </a:ext>
            </a:extLst>
          </p:cNvPr>
          <p:cNvSpPr txBox="1"/>
          <p:nvPr/>
        </p:nvSpPr>
        <p:spPr>
          <a:xfrm>
            <a:off x="488404" y="3110753"/>
            <a:ext cx="10992716" cy="3416320"/>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class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JoinDemo02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main(String[]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args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throws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Exception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StreamExecutionEnvironment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env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StreamExecutionEnvironment.</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getExecutionEnvironment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构建商品数据流</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DataStream&lt;Goods&gt;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env.addSource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GoodsSource11(),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TypeInformation.</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of</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r>
              <a:rPr lang="en-US" altLang="zh-CN" sz="1800" b="1" dirty="0" err="1">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class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assignTimestampsAndWatermarks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GoodsWatermark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构建订单明细数据流</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DataStream&lt;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env.addSource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TypeInformation.</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of</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b="1" dirty="0" err="1">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class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assignTimestampsAndWatermarks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OrderItemWatermark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684195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133315" y="2768283"/>
            <a:ext cx="7058685" cy="548322"/>
          </a:xfrm>
        </p:spPr>
        <p:txBody>
          <a:bodyPr>
            <a:normAutofit fontScale="90000"/>
          </a:bodyPr>
          <a:lstStyle/>
          <a:p>
            <a:r>
              <a:rPr lang="zh-CN" altLang="en-US" dirty="0"/>
              <a:t>第一章 </a:t>
            </a:r>
            <a:r>
              <a:rPr lang="en-US" altLang="zh-CN" dirty="0" err="1"/>
              <a:t>BroadcastState</a:t>
            </a:r>
            <a:endParaRPr lang="zh-CN" altLang="en-US" dirty="0"/>
          </a:p>
        </p:txBody>
      </p:sp>
      <p:sp>
        <p:nvSpPr>
          <p:cNvPr id="5" name="文本占位符 4"/>
          <p:cNvSpPr>
            <a:spLocks noGrp="1"/>
          </p:cNvSpPr>
          <p:nvPr>
            <p:ph type="body" sz="quarter" idx="11"/>
          </p:nvPr>
        </p:nvSpPr>
        <p:spPr/>
        <p:txBody>
          <a:bodyPr/>
          <a:lstStyle/>
          <a:p>
            <a:r>
              <a:rPr lang="en-US" altLang="zh-CN" dirty="0"/>
              <a:t>01</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代码演示</a:t>
            </a:r>
          </a:p>
        </p:txBody>
      </p:sp>
      <p:sp>
        <p:nvSpPr>
          <p:cNvPr id="5" name="TextBox 3">
            <a:extLst>
              <a:ext uri="{FF2B5EF4-FFF2-40B4-BE49-F238E27FC236}">
                <a16:creationId xmlns:a16="http://schemas.microsoft.com/office/drawing/2014/main" id="{1961CF8E-9387-4223-A056-88D5B525F97D}"/>
              </a:ext>
            </a:extLst>
          </p:cNvPr>
          <p:cNvSpPr txBox="1"/>
          <p:nvPr/>
        </p:nvSpPr>
        <p:spPr>
          <a:xfrm>
            <a:off x="533228" y="851647"/>
            <a:ext cx="10992716" cy="5632311"/>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进行关联查询</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SingleOutputStreamOperator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orderItemDS.keyBy</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(item -&gt;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item.getGoodsId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intervalJoin</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goodsDS.keyBy</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 -&gt;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goods.getGoodsId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.between(</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seconds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seconds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upperBoundExclusive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.process(</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ProcessJoinFunction</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Goods,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processElement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left, Goods right, Context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ctx</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Collector&lt;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&gt; out)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throws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Exception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factOrderItem.setGoodsId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right.getGoodsId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factOrderItem.setGoodsName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right.getGoodsName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factOrderItem.setCount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left.getCount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factOrderItem.setTotalMoney</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right.getGoodsPrice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().multiply(</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left.getCount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out.collect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541464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代码演示</a:t>
            </a:r>
          </a:p>
        </p:txBody>
      </p:sp>
      <p:sp>
        <p:nvSpPr>
          <p:cNvPr id="5" name="TextBox 3">
            <a:extLst>
              <a:ext uri="{FF2B5EF4-FFF2-40B4-BE49-F238E27FC236}">
                <a16:creationId xmlns:a16="http://schemas.microsoft.com/office/drawing/2014/main" id="{1961CF8E-9387-4223-A056-88D5B525F97D}"/>
              </a:ext>
            </a:extLst>
          </p:cNvPr>
          <p:cNvSpPr txBox="1"/>
          <p:nvPr/>
        </p:nvSpPr>
        <p:spPr>
          <a:xfrm>
            <a:off x="533228" y="851647"/>
            <a:ext cx="10992716" cy="5909310"/>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factOrderItemDS.print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env.execute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"Interval JOIN"</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商品类</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@Data</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class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goodsName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goodsPrice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List&lt;Goods&gt; </a:t>
            </a:r>
            <a:r>
              <a:rPr lang="en-US" altLang="zh-CN" sz="1800" i="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GOODS_LIST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Random </a:t>
            </a:r>
            <a:r>
              <a:rPr lang="en-US" altLang="zh-CN" sz="1800" i="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static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r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Random();</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GOODS_LIST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ArrayList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&lt;&gt;();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GOODS_LIST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.add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b="1" dirty="0">
                <a:solidFill>
                  <a:srgbClr val="008000"/>
                </a:solidFill>
                <a:effectLst/>
                <a:latin typeface="黑体" panose="02010609060101010101" pitchFamily="49" charset="-122"/>
                <a:ea typeface="黑体" panose="02010609060101010101" pitchFamily="49" charset="-122"/>
                <a:cs typeface="Times New Roman" panose="02020603050405020304" pitchFamily="18" charset="0"/>
              </a:rPr>
              <a:t>小米</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12"</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4890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GOODS_LIST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.add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"2"</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"iphone12"</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12000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GOODS_LIST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.add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"3"</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MacBookPro</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15000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GOODS_LIST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.add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"4"</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Thinkpad</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 X1"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9800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GOODS_LIST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.add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"5"</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MeiZu</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 One"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3200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GOODS_LIST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.add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"6"</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"Mate 40"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6500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2703861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代码演示</a:t>
            </a:r>
          </a:p>
        </p:txBody>
      </p:sp>
      <p:sp>
        <p:nvSpPr>
          <p:cNvPr id="5" name="TextBox 3">
            <a:extLst>
              <a:ext uri="{FF2B5EF4-FFF2-40B4-BE49-F238E27FC236}">
                <a16:creationId xmlns:a16="http://schemas.microsoft.com/office/drawing/2014/main" id="{1961CF8E-9387-4223-A056-88D5B525F97D}"/>
              </a:ext>
            </a:extLst>
          </p:cNvPr>
          <p:cNvSpPr txBox="1"/>
          <p:nvPr/>
        </p:nvSpPr>
        <p:spPr>
          <a:xfrm>
            <a:off x="533228" y="851647"/>
            <a:ext cx="10992716" cy="5355312"/>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randomGoods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int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rIndex</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r</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.nextInt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GOODS_LIST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.size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return </a:t>
            </a:r>
            <a:r>
              <a:rPr lang="en-US" altLang="zh-CN" sz="1800"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GOODS_LIST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.get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rIndex</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goodsName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goodsPrice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this</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goodsId</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this</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goodsName</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goodsName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this</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goodsPrice</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goodsPrice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toString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return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JSON.</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toJSONString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1908354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代码演示</a:t>
            </a:r>
          </a:p>
        </p:txBody>
      </p:sp>
      <p:sp>
        <p:nvSpPr>
          <p:cNvPr id="5" name="TextBox 3">
            <a:extLst>
              <a:ext uri="{FF2B5EF4-FFF2-40B4-BE49-F238E27FC236}">
                <a16:creationId xmlns:a16="http://schemas.microsoft.com/office/drawing/2014/main" id="{1961CF8E-9387-4223-A056-88D5B525F97D}"/>
              </a:ext>
            </a:extLst>
          </p:cNvPr>
          <p:cNvSpPr txBox="1"/>
          <p:nvPr/>
        </p:nvSpPr>
        <p:spPr>
          <a:xfrm>
            <a:off x="497370" y="645459"/>
            <a:ext cx="10992716" cy="5909310"/>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@Data</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class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itemId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Integer </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count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toString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return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JSON.</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toJSONString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@Data</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class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FactOrderItem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goodsName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count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BigDecimal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totalMoney</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toString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return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JSON.</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toJSONString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1267292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代码演示</a:t>
            </a:r>
          </a:p>
        </p:txBody>
      </p:sp>
      <p:sp>
        <p:nvSpPr>
          <p:cNvPr id="5" name="TextBox 3">
            <a:extLst>
              <a:ext uri="{FF2B5EF4-FFF2-40B4-BE49-F238E27FC236}">
                <a16:creationId xmlns:a16="http://schemas.microsoft.com/office/drawing/2014/main" id="{1961CF8E-9387-4223-A056-88D5B525F97D}"/>
              </a:ext>
            </a:extLst>
          </p:cNvPr>
          <p:cNvSpPr txBox="1"/>
          <p:nvPr/>
        </p:nvSpPr>
        <p:spPr>
          <a:xfrm>
            <a:off x="497370" y="645459"/>
            <a:ext cx="10992716" cy="5632311"/>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构建一个商品</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Stream</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源（这个好比就是维表）</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class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GoodsSource11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extends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RichSourceFunction</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Boolean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isCancel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open(Configuration parameters)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throws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Exception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isCancel</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false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run(</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SourceContext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sourceContext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throws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Exception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while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isCancel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r>
              <a:rPr lang="en-US" altLang="zh-CN" sz="1800"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GOODS_LIST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.stream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forEach</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 -&gt; </a:t>
            </a:r>
            <a:r>
              <a:rPr lang="en-US" altLang="zh-CN" sz="1800"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sourceContext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.collect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TimeUnit.</a:t>
            </a:r>
            <a:r>
              <a:rPr lang="en-US" altLang="zh-CN" sz="1800" b="1"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SECONDS</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.sleep</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cancel()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isCancel</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true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2733849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代码演示</a:t>
            </a:r>
          </a:p>
        </p:txBody>
      </p:sp>
      <p:sp>
        <p:nvSpPr>
          <p:cNvPr id="5" name="TextBox 3">
            <a:extLst>
              <a:ext uri="{FF2B5EF4-FFF2-40B4-BE49-F238E27FC236}">
                <a16:creationId xmlns:a16="http://schemas.microsoft.com/office/drawing/2014/main" id="{1961CF8E-9387-4223-A056-88D5B525F97D}"/>
              </a:ext>
            </a:extLst>
          </p:cNvPr>
          <p:cNvSpPr txBox="1"/>
          <p:nvPr/>
        </p:nvSpPr>
        <p:spPr>
          <a:xfrm>
            <a:off x="497370" y="645459"/>
            <a:ext cx="10992716" cy="6463308"/>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构建订单明细</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Stream</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源</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class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extends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RichSourceFunction</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Boolean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isCancel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private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Random </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open(Configuration parameters)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throws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Exception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isCancel</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false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r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Random();</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run(</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SourceContext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sourceContext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throws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Exception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while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isCancel</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Goods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randomGoods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orderItem.setGoodsId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goods.getGoodsId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orderItem.setCount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r</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.nextInt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orderItem.setItemId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UUID.</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randomUUID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toString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sourceContext.collect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orderItem.setGoodsId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"111"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sourceContext.collect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TimeUnit.</a:t>
            </a:r>
            <a:r>
              <a:rPr lang="en-US" altLang="zh-CN" sz="1800" b="1"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SECONDS</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.sleep</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2367534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代码演示</a:t>
            </a:r>
          </a:p>
        </p:txBody>
      </p:sp>
      <p:sp>
        <p:nvSpPr>
          <p:cNvPr id="5" name="TextBox 3">
            <a:extLst>
              <a:ext uri="{FF2B5EF4-FFF2-40B4-BE49-F238E27FC236}">
                <a16:creationId xmlns:a16="http://schemas.microsoft.com/office/drawing/2014/main" id="{1961CF8E-9387-4223-A056-88D5B525F97D}"/>
              </a:ext>
            </a:extLst>
          </p:cNvPr>
          <p:cNvSpPr txBox="1"/>
          <p:nvPr/>
        </p:nvSpPr>
        <p:spPr>
          <a:xfrm>
            <a:off x="497370" y="645459"/>
            <a:ext cx="10992716" cy="5909310"/>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cancel()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isCancel</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true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构建水印分配器（此处为了简单），直接使用系统时间了</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class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GoodsWatermark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implements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WatermarkStrategy</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&lt;Goods&gt;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TimestampAssigner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&lt;Goods&gt;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createTimestampAssigner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TimestampAssignerSupplier.Context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context)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return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(element,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recordTimestamp</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System.</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currentTimeMillis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WatermarkGenerator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&lt;Goods&gt;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createWatermarkGenerator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WatermarkGeneratorSupplier.Context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context)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return 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WatermarkGenerator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&lt;Goods&gt;()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onEvent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(Goods event,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long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eventTimestamp</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WatermarkOutput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output)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output.emitWatermark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System.</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currentTimeMillis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3048557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代码演示</a:t>
            </a:r>
          </a:p>
        </p:txBody>
      </p:sp>
      <p:sp>
        <p:nvSpPr>
          <p:cNvPr id="5" name="TextBox 3">
            <a:extLst>
              <a:ext uri="{FF2B5EF4-FFF2-40B4-BE49-F238E27FC236}">
                <a16:creationId xmlns:a16="http://schemas.microsoft.com/office/drawing/2014/main" id="{1961CF8E-9387-4223-A056-88D5B525F97D}"/>
              </a:ext>
            </a:extLst>
          </p:cNvPr>
          <p:cNvSpPr txBox="1"/>
          <p:nvPr/>
        </p:nvSpPr>
        <p:spPr>
          <a:xfrm>
            <a:off x="497370" y="645459"/>
            <a:ext cx="10992716" cy="6463308"/>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class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OrderItemWatermark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implements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WatermarkStrategy</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TimestampAssigner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createTimestampAssigner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TimestampAssignerSupplier.Context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context)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return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(element,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recordTimestamp</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System.</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currentTimeMillis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WatermarkGenerator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createWatermarkGenerator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WatermarkGeneratorSupplier.Context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context)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return 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WatermarkGenerator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onEvent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OrderItem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event,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long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eventTimestamp</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WatermarkOutput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output)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output.emitWatermark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System.</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currentTimeMillis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onPeriodicEmit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WatermarkOutput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output)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output.emitWatermark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Watermark(</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System.</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currentTimeMillis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1240209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133315" y="2768283"/>
            <a:ext cx="7058685" cy="548322"/>
          </a:xfrm>
        </p:spPr>
        <p:txBody>
          <a:bodyPr>
            <a:normAutofit fontScale="90000"/>
          </a:bodyPr>
          <a:lstStyle/>
          <a:p>
            <a:r>
              <a:rPr lang="zh-CN" altLang="en-US"/>
              <a:t>第三章 </a:t>
            </a:r>
            <a:r>
              <a:rPr lang="en-US" altLang="zh-CN"/>
              <a:t>End-toEnd Exactly-Once</a:t>
            </a:r>
            <a:endParaRPr lang="zh-CN" altLang="en-US" dirty="0"/>
          </a:p>
        </p:txBody>
      </p:sp>
      <p:sp>
        <p:nvSpPr>
          <p:cNvPr id="5" name="文本占位符 4"/>
          <p:cNvSpPr>
            <a:spLocks noGrp="1"/>
          </p:cNvSpPr>
          <p:nvPr>
            <p:ph type="body" sz="quarter" idx="11"/>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3809332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150"/>
              </a:spcBef>
              <a:spcAft>
                <a:spcPts val="150"/>
              </a:spcAft>
            </a:pPr>
            <a:r>
              <a:rPr lang="zh-CN" altLang="en-US" sz="1800" dirty="0">
                <a:latin typeface="微软雅黑 Light" panose="020B0502040204020203" pitchFamily="34" charset="-122"/>
                <a:ea typeface="微软雅黑 Light" panose="020B0502040204020203" pitchFamily="34" charset="-122"/>
                <a:cs typeface="Times New Roman" panose="02020603050405020304" pitchFamily="18" charset="0"/>
              </a:rPr>
              <a:t>流处理的数据处理语义</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4" name="文本占位符 3"/>
          <p:cNvSpPr>
            <a:spLocks noGrp="1"/>
          </p:cNvSpPr>
          <p:nvPr>
            <p:ph type="body" sz="quarter" idx="11"/>
          </p:nvPr>
        </p:nvSpPr>
        <p:spPr>
          <a:xfrm>
            <a:off x="710880" y="1000824"/>
            <a:ext cx="10699115" cy="5471693"/>
          </a:xfrm>
        </p:spPr>
        <p:txBody>
          <a:bodyPr/>
          <a:lstStyle/>
          <a:p>
            <a:pPr indent="266700">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对于批处理，</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fault-tolerant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（容错性）很容易做，失败只需要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replay</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，就可以完美做到容错。</a:t>
            </a:r>
          </a:p>
          <a:p>
            <a:pPr indent="266700">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对于流处理，数据流本身是动态，没有所谓的开始或结束，虽然可以</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replay buffer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的部分数据，但</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fault-tolerant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做起来会复杂的多</a:t>
            </a:r>
          </a:p>
          <a:p>
            <a:pPr indent="266700">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流处理（有时称为事件处理）可以简单地描述为是对无界数据或事件的连续处理。流或事件处理应用程序可以或多或少地被描述为有向图，并且通常被描述为有向无环图（</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DAG</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）。在这样的图中，每个边表示数据或事件流，每个顶点表示运算符，会使用程序中定义的逻辑处理来自相邻边的数据或事件。有两种特殊类型的顶点，通常称为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sources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和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sinks</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sources</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读取外部数据</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事件到应用程序中，而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sinks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通常会收集应用程序生成的结果。下图是流式应用程序的示例。有如下特点：</a:t>
            </a: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分布式情况下是由多个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Source(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读取数据</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节点、多个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Operator(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数据处理</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节点、多个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输出</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节点构成</a:t>
            </a:r>
          </a:p>
          <a:p>
            <a:pPr indent="266700">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每个节点的并行数可以有差异，且每个节点都有可能发生故障</a:t>
            </a: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对于数据正确性最重要的一点，就是当发生故障时，是怎样容错与恢复的。</a:t>
            </a:r>
          </a:p>
          <a:p>
            <a:endParaRPr lang="zh-CN" altLang="en-US" dirty="0"/>
          </a:p>
        </p:txBody>
      </p:sp>
    </p:spTree>
    <p:extLst>
      <p:ext uri="{BB962C8B-B14F-4D97-AF65-F5344CB8AC3E}">
        <p14:creationId xmlns:p14="http://schemas.microsoft.com/office/powerpoint/2010/main" val="3151883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微软雅黑 Light" panose="020B0502040204020203" pitchFamily="34" charset="-122"/>
                <a:ea typeface="微软雅黑 Light" panose="020B0502040204020203" pitchFamily="34" charset="-122"/>
                <a:cs typeface="Times New Roman" panose="02020603050405020304" pitchFamily="18" charset="0"/>
              </a:rPr>
              <a:t>BroadcastState</a:t>
            </a:r>
            <a:r>
              <a:rPr lang="zh-CN" altLang="en-US" dirty="0">
                <a:latin typeface="微软雅黑 Light" panose="020B0502040204020203" pitchFamily="34" charset="-122"/>
                <a:ea typeface="微软雅黑 Light" panose="020B0502040204020203" pitchFamily="34" charset="-122"/>
                <a:cs typeface="Times New Roman" panose="02020603050405020304" pitchFamily="18" charset="0"/>
              </a:rPr>
              <a:t>介绍</a:t>
            </a:r>
          </a:p>
        </p:txBody>
      </p:sp>
      <p:sp>
        <p:nvSpPr>
          <p:cNvPr id="100" name="文本框 99"/>
          <p:cNvSpPr txBox="1"/>
          <p:nvPr/>
        </p:nvSpPr>
        <p:spPr>
          <a:xfrm>
            <a:off x="497816" y="1337386"/>
            <a:ext cx="10078720" cy="3652923"/>
          </a:xfrm>
          <a:prstGeom prst="rect">
            <a:avLst/>
          </a:prstGeom>
          <a:noFill/>
          <a:ln w="9525">
            <a:noFill/>
          </a:ln>
        </p:spPr>
        <p:txBody>
          <a:bodyPr wrap="square">
            <a:spAutoFit/>
          </a:bodyPr>
          <a:lstStyle/>
          <a:p>
            <a:pPr indent="266700">
              <a:spcBef>
                <a:spcPts val="150"/>
              </a:spcBef>
              <a:spcAft>
                <a:spcPts val="150"/>
              </a:spcAft>
            </a:pPr>
            <a:r>
              <a:rPr lang="zh-CN" altLang="en-US" sz="1600" dirty="0">
                <a:solidFill>
                  <a:schemeClr val="tx1">
                    <a:lumMod val="85000"/>
                    <a:lumOff val="15000"/>
                  </a:schemeClr>
                </a:solidFill>
                <a:ea typeface="阿里巴巴普惠体" panose="00020600040101010101" pitchFamily="18" charset="-122"/>
              </a:rPr>
              <a:t>在开发过程中，如果遇到需要下发</a:t>
            </a:r>
            <a:r>
              <a:rPr lang="en-US" altLang="zh-CN" sz="1600" dirty="0">
                <a:solidFill>
                  <a:schemeClr val="tx1">
                    <a:lumMod val="85000"/>
                    <a:lumOff val="15000"/>
                  </a:schemeClr>
                </a:solidFill>
                <a:ea typeface="阿里巴巴普惠体" panose="00020600040101010101" pitchFamily="18" charset="-122"/>
              </a:rPr>
              <a:t>/</a:t>
            </a:r>
            <a:r>
              <a:rPr lang="zh-CN" altLang="en-US" sz="1600" dirty="0">
                <a:solidFill>
                  <a:schemeClr val="tx1">
                    <a:lumMod val="85000"/>
                    <a:lumOff val="15000"/>
                  </a:schemeClr>
                </a:solidFill>
                <a:ea typeface="阿里巴巴普惠体" panose="00020600040101010101" pitchFamily="18" charset="-122"/>
              </a:rPr>
              <a:t>广播配置、规则等低吞吐事件流到下游所有 </a:t>
            </a:r>
            <a:r>
              <a:rPr lang="en-US" altLang="zh-CN" sz="1600" dirty="0">
                <a:solidFill>
                  <a:schemeClr val="tx1">
                    <a:lumMod val="85000"/>
                    <a:lumOff val="15000"/>
                  </a:schemeClr>
                </a:solidFill>
                <a:ea typeface="阿里巴巴普惠体" panose="00020600040101010101" pitchFamily="18" charset="-122"/>
              </a:rPr>
              <a:t>task </a:t>
            </a:r>
            <a:r>
              <a:rPr lang="zh-CN" altLang="en-US" sz="1600" dirty="0">
                <a:solidFill>
                  <a:schemeClr val="tx1">
                    <a:lumMod val="85000"/>
                    <a:lumOff val="15000"/>
                  </a:schemeClr>
                </a:solidFill>
                <a:ea typeface="阿里巴巴普惠体" panose="00020600040101010101" pitchFamily="18" charset="-122"/>
              </a:rPr>
              <a:t>时，就可以使用 </a:t>
            </a:r>
            <a:r>
              <a:rPr lang="en-US" altLang="zh-CN" sz="1600" dirty="0">
                <a:solidFill>
                  <a:schemeClr val="tx1">
                    <a:lumMod val="85000"/>
                    <a:lumOff val="15000"/>
                  </a:schemeClr>
                </a:solidFill>
                <a:ea typeface="阿里巴巴普惠体" panose="00020600040101010101" pitchFamily="18" charset="-122"/>
              </a:rPr>
              <a:t>Broadcast State</a:t>
            </a:r>
            <a:r>
              <a:rPr lang="zh-CN" altLang="en-US" sz="1600" dirty="0">
                <a:solidFill>
                  <a:schemeClr val="tx1">
                    <a:lumMod val="85000"/>
                    <a:lumOff val="15000"/>
                  </a:schemeClr>
                </a:solidFill>
                <a:ea typeface="阿里巴巴普惠体" panose="00020600040101010101" pitchFamily="18" charset="-122"/>
              </a:rPr>
              <a:t>。</a:t>
            </a:r>
            <a:r>
              <a:rPr lang="en-US" altLang="zh-CN" sz="1600" dirty="0">
                <a:solidFill>
                  <a:schemeClr val="tx1">
                    <a:lumMod val="85000"/>
                    <a:lumOff val="15000"/>
                  </a:schemeClr>
                </a:solidFill>
                <a:ea typeface="阿里巴巴普惠体" panose="00020600040101010101" pitchFamily="18" charset="-122"/>
              </a:rPr>
              <a:t>Broadcast State </a:t>
            </a:r>
            <a:r>
              <a:rPr lang="zh-CN" altLang="en-US" sz="1600" dirty="0">
                <a:solidFill>
                  <a:schemeClr val="tx1">
                    <a:lumMod val="85000"/>
                    <a:lumOff val="15000"/>
                  </a:schemeClr>
                </a:solidFill>
                <a:ea typeface="阿里巴巴普惠体" panose="00020600040101010101" pitchFamily="18" charset="-122"/>
              </a:rPr>
              <a:t>是 </a:t>
            </a:r>
            <a:r>
              <a:rPr lang="en-US" altLang="zh-CN" sz="1600" dirty="0" err="1">
                <a:solidFill>
                  <a:schemeClr val="tx1">
                    <a:lumMod val="85000"/>
                    <a:lumOff val="15000"/>
                  </a:schemeClr>
                </a:solidFill>
                <a:ea typeface="阿里巴巴普惠体" panose="00020600040101010101" pitchFamily="18" charset="-122"/>
              </a:rPr>
              <a:t>Flink</a:t>
            </a:r>
            <a:r>
              <a:rPr lang="en-US" altLang="zh-CN" sz="1600" dirty="0">
                <a:solidFill>
                  <a:schemeClr val="tx1">
                    <a:lumMod val="85000"/>
                    <a:lumOff val="15000"/>
                  </a:schemeClr>
                </a:solidFill>
                <a:ea typeface="阿里巴巴普惠体" panose="00020600040101010101" pitchFamily="18" charset="-122"/>
              </a:rPr>
              <a:t> 1.5 </a:t>
            </a:r>
            <a:r>
              <a:rPr lang="zh-CN" altLang="en-US" sz="1600" dirty="0">
                <a:solidFill>
                  <a:schemeClr val="tx1">
                    <a:lumMod val="85000"/>
                    <a:lumOff val="15000"/>
                  </a:schemeClr>
                </a:solidFill>
                <a:ea typeface="阿里巴巴普惠体" panose="00020600040101010101" pitchFamily="18" charset="-122"/>
              </a:rPr>
              <a:t>引入的新特性。</a:t>
            </a:r>
          </a:p>
          <a:p>
            <a:pPr>
              <a:spcBef>
                <a:spcPts val="150"/>
              </a:spcBef>
              <a:spcAft>
                <a:spcPts val="150"/>
              </a:spcAft>
            </a:pPr>
            <a:r>
              <a:rPr lang="zh-CN" altLang="en-US" sz="1600" dirty="0">
                <a:solidFill>
                  <a:schemeClr val="tx1">
                    <a:lumMod val="85000"/>
                    <a:lumOff val="15000"/>
                  </a:schemeClr>
                </a:solidFill>
                <a:ea typeface="阿里巴巴普惠体" panose="00020600040101010101" pitchFamily="18" charset="-122"/>
              </a:rPr>
              <a:t>下游的 </a:t>
            </a:r>
            <a:r>
              <a:rPr lang="en-US" altLang="zh-CN" sz="1600" dirty="0">
                <a:solidFill>
                  <a:schemeClr val="tx1">
                    <a:lumMod val="85000"/>
                    <a:lumOff val="15000"/>
                  </a:schemeClr>
                </a:solidFill>
                <a:ea typeface="阿里巴巴普惠体" panose="00020600040101010101" pitchFamily="18" charset="-122"/>
              </a:rPr>
              <a:t>task </a:t>
            </a:r>
            <a:r>
              <a:rPr lang="zh-CN" altLang="en-US" sz="1600" dirty="0">
                <a:solidFill>
                  <a:schemeClr val="tx1">
                    <a:lumMod val="85000"/>
                    <a:lumOff val="15000"/>
                  </a:schemeClr>
                </a:solidFill>
                <a:ea typeface="阿里巴巴普惠体" panose="00020600040101010101" pitchFamily="18" charset="-122"/>
              </a:rPr>
              <a:t>接收这些配置、规则并保存为 </a:t>
            </a:r>
            <a:r>
              <a:rPr lang="en-US" altLang="zh-CN" sz="1600" dirty="0" err="1">
                <a:solidFill>
                  <a:schemeClr val="tx1">
                    <a:lumMod val="85000"/>
                    <a:lumOff val="15000"/>
                  </a:schemeClr>
                </a:solidFill>
                <a:ea typeface="阿里巴巴普惠体" panose="00020600040101010101" pitchFamily="18" charset="-122"/>
              </a:rPr>
              <a:t>BroadcastState</a:t>
            </a:r>
            <a:r>
              <a:rPr lang="en-US" altLang="zh-CN" sz="1600" dirty="0">
                <a:solidFill>
                  <a:schemeClr val="tx1">
                    <a:lumMod val="85000"/>
                    <a:lumOff val="15000"/>
                  </a:schemeClr>
                </a:solidFill>
                <a:ea typeface="阿里巴巴普惠体" panose="00020600040101010101" pitchFamily="18" charset="-122"/>
              </a:rPr>
              <a:t>, </a:t>
            </a:r>
            <a:r>
              <a:rPr lang="zh-CN" altLang="en-US" sz="1600" dirty="0">
                <a:solidFill>
                  <a:schemeClr val="tx1">
                    <a:lumMod val="85000"/>
                    <a:lumOff val="15000"/>
                  </a:schemeClr>
                </a:solidFill>
                <a:ea typeface="阿里巴巴普惠体" panose="00020600040101010101" pitchFamily="18" charset="-122"/>
              </a:rPr>
              <a:t>将这些配置应用到另一个数据流的计算中 。</a:t>
            </a:r>
            <a:endParaRPr lang="en-US" altLang="zh-CN" sz="1600" dirty="0">
              <a:solidFill>
                <a:schemeClr val="tx1">
                  <a:lumMod val="85000"/>
                  <a:lumOff val="15000"/>
                </a:schemeClr>
              </a:solidFill>
              <a:ea typeface="阿里巴巴普惠体" panose="00020600040101010101" pitchFamily="18" charset="-122"/>
            </a:endParaRPr>
          </a:p>
          <a:p>
            <a:pPr>
              <a:spcBef>
                <a:spcPts val="150"/>
              </a:spcBef>
              <a:spcAft>
                <a:spcPts val="150"/>
              </a:spcAft>
            </a:pPr>
            <a:endParaRPr lang="en-US" altLang="zh-CN" sz="1600" dirty="0">
              <a:solidFill>
                <a:schemeClr val="tx1">
                  <a:lumMod val="85000"/>
                  <a:lumOff val="15000"/>
                </a:schemeClr>
              </a:solidFill>
              <a:ea typeface="阿里巴巴普惠体" panose="00020600040101010101" pitchFamily="18" charset="-122"/>
            </a:endParaRPr>
          </a:p>
          <a:p>
            <a:pPr marL="285750" lvl="0" indent="-285750">
              <a:spcBef>
                <a:spcPts val="150"/>
              </a:spcBef>
              <a:spcAft>
                <a:spcPts val="150"/>
              </a:spcAft>
              <a:buFont typeface="Arial" panose="020B0604020202020204" pitchFamily="34" charset="0"/>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场景举例</a:t>
            </a:r>
          </a:p>
          <a:p>
            <a:pPr lvl="0" indent="-342900">
              <a:spcBef>
                <a:spcPts val="150"/>
              </a:spcBef>
              <a:spcAft>
                <a:spcPts val="150"/>
              </a:spcAft>
              <a:buFont typeface="Times New Roman" panose="02020603050405020304" pitchFamily="18" charset="0"/>
              <a:buAutoNum type="arabicParenR"/>
            </a:pPr>
            <a:r>
              <a:rPr lang="zh-CN" altLang="en-US" sz="1600" dirty="0">
                <a:solidFill>
                  <a:schemeClr val="tx1">
                    <a:lumMod val="85000"/>
                    <a:lumOff val="15000"/>
                  </a:schemeClr>
                </a:solidFill>
                <a:ea typeface="阿里巴巴普惠体" panose="00020600040101010101" pitchFamily="18" charset="-122"/>
              </a:rPr>
              <a:t>动态更新计算规则</a:t>
            </a:r>
            <a:r>
              <a:rPr lang="en-US" altLang="zh-CN" sz="1600" dirty="0">
                <a:solidFill>
                  <a:schemeClr val="tx1">
                    <a:lumMod val="85000"/>
                    <a:lumOff val="15000"/>
                  </a:schemeClr>
                </a:solidFill>
                <a:ea typeface="阿里巴巴普惠体" panose="00020600040101010101" pitchFamily="18" charset="-122"/>
              </a:rPr>
              <a:t>: </a:t>
            </a:r>
            <a:r>
              <a:rPr lang="zh-CN" altLang="en-US" sz="1600" dirty="0">
                <a:solidFill>
                  <a:schemeClr val="tx1">
                    <a:lumMod val="85000"/>
                    <a:lumOff val="15000"/>
                  </a:schemeClr>
                </a:solidFill>
                <a:ea typeface="阿里巴巴普惠体" panose="00020600040101010101" pitchFamily="18" charset="-122"/>
              </a:rPr>
              <a:t>如事件流需要根据最新的规则进行计算，则可将规则作为广播状态广播到下游</a:t>
            </a:r>
            <a:r>
              <a:rPr lang="en-US" altLang="zh-CN" sz="1600" dirty="0">
                <a:solidFill>
                  <a:schemeClr val="tx1">
                    <a:lumMod val="85000"/>
                    <a:lumOff val="15000"/>
                  </a:schemeClr>
                </a:solidFill>
                <a:ea typeface="阿里巴巴普惠体" panose="00020600040101010101" pitchFamily="18" charset="-122"/>
              </a:rPr>
              <a:t>Task</a:t>
            </a:r>
            <a:r>
              <a:rPr lang="zh-CN" altLang="en-US" sz="1600" dirty="0">
                <a:solidFill>
                  <a:schemeClr val="tx1">
                    <a:lumMod val="85000"/>
                    <a:lumOff val="15000"/>
                  </a:schemeClr>
                </a:solidFill>
                <a:ea typeface="阿里巴巴普惠体" panose="00020600040101010101" pitchFamily="18" charset="-122"/>
              </a:rPr>
              <a:t>中。</a:t>
            </a:r>
          </a:p>
          <a:p>
            <a:pPr>
              <a:spcBef>
                <a:spcPts val="150"/>
              </a:spcBef>
              <a:spcAft>
                <a:spcPts val="150"/>
              </a:spcAft>
            </a:pPr>
            <a:r>
              <a:rPr lang="zh-CN" altLang="en-US" sz="1600" dirty="0">
                <a:solidFill>
                  <a:schemeClr val="tx1">
                    <a:lumMod val="85000"/>
                    <a:lumOff val="15000"/>
                  </a:schemeClr>
                </a:solidFill>
                <a:ea typeface="阿里巴巴普惠体" panose="00020600040101010101" pitchFamily="18" charset="-122"/>
              </a:rPr>
              <a:t>实时增加额外字段</a:t>
            </a:r>
            <a:r>
              <a:rPr lang="en-US" altLang="zh-CN" sz="1600" dirty="0">
                <a:solidFill>
                  <a:schemeClr val="tx1">
                    <a:lumMod val="85000"/>
                    <a:lumOff val="15000"/>
                  </a:schemeClr>
                </a:solidFill>
                <a:ea typeface="阿里巴巴普惠体" panose="00020600040101010101" pitchFamily="18" charset="-122"/>
              </a:rPr>
              <a:t>: </a:t>
            </a:r>
            <a:r>
              <a:rPr lang="zh-CN" altLang="en-US" sz="1600" dirty="0">
                <a:solidFill>
                  <a:schemeClr val="tx1">
                    <a:lumMod val="85000"/>
                    <a:lumOff val="15000"/>
                  </a:schemeClr>
                </a:solidFill>
                <a:ea typeface="阿里巴巴普惠体" panose="00020600040101010101" pitchFamily="18" charset="-122"/>
              </a:rPr>
              <a:t>如事件流需要实时增加用户的基础信息，则可将用户的基础信息作为广播状态广播到下游</a:t>
            </a:r>
            <a:r>
              <a:rPr lang="en-US" altLang="zh-CN" sz="1600" dirty="0">
                <a:solidFill>
                  <a:schemeClr val="tx1">
                    <a:lumMod val="85000"/>
                    <a:lumOff val="15000"/>
                  </a:schemeClr>
                </a:solidFill>
                <a:ea typeface="阿里巴巴普惠体" panose="00020600040101010101" pitchFamily="18" charset="-122"/>
              </a:rPr>
              <a:t>Task</a:t>
            </a:r>
            <a:r>
              <a:rPr lang="zh-CN" altLang="en-US" sz="1600" dirty="0">
                <a:solidFill>
                  <a:schemeClr val="tx1">
                    <a:lumMod val="85000"/>
                    <a:lumOff val="15000"/>
                  </a:schemeClr>
                </a:solidFill>
                <a:ea typeface="阿里巴巴普惠体" panose="00020600040101010101" pitchFamily="18" charset="-122"/>
              </a:rPr>
              <a:t>中。</a:t>
            </a:r>
          </a:p>
          <a:p>
            <a:pPr>
              <a:spcBef>
                <a:spcPts val="150"/>
              </a:spcBef>
              <a:spcAft>
                <a:spcPts val="150"/>
              </a:spcAft>
            </a:pPr>
            <a:r>
              <a:rPr lang="en-US" altLang="zh-CN" sz="1600" dirty="0">
                <a:solidFill>
                  <a:schemeClr val="tx1">
                    <a:lumMod val="85000"/>
                    <a:lumOff val="15000"/>
                  </a:schemeClr>
                </a:solidFill>
                <a:ea typeface="阿里巴巴普惠体" panose="00020600040101010101" pitchFamily="18" charset="-122"/>
              </a:rPr>
              <a:t>2</a:t>
            </a:r>
            <a:r>
              <a:rPr lang="zh-CN" altLang="en-US" sz="1600" dirty="0">
                <a:solidFill>
                  <a:schemeClr val="tx1">
                    <a:lumMod val="85000"/>
                    <a:lumOff val="15000"/>
                  </a:schemeClr>
                </a:solidFill>
                <a:ea typeface="阿里巴巴普惠体" panose="00020600040101010101" pitchFamily="18" charset="-122"/>
              </a:rPr>
              <a:t>） 实时增加额外字段</a:t>
            </a:r>
            <a:r>
              <a:rPr lang="en-US" altLang="zh-CN" sz="1600" dirty="0">
                <a:solidFill>
                  <a:schemeClr val="tx1">
                    <a:lumMod val="85000"/>
                    <a:lumOff val="15000"/>
                  </a:schemeClr>
                </a:solidFill>
                <a:ea typeface="阿里巴巴普惠体" panose="00020600040101010101" pitchFamily="18" charset="-122"/>
              </a:rPr>
              <a:t>: </a:t>
            </a:r>
            <a:r>
              <a:rPr lang="zh-CN" altLang="en-US" sz="1600" dirty="0">
                <a:solidFill>
                  <a:schemeClr val="tx1">
                    <a:lumMod val="85000"/>
                    <a:lumOff val="15000"/>
                  </a:schemeClr>
                </a:solidFill>
                <a:ea typeface="阿里巴巴普惠体" panose="00020600040101010101" pitchFamily="18" charset="-122"/>
              </a:rPr>
              <a:t>如事件流需要实时增加用户的基础信息，则可将用户的基础信息作为广播状态广播到下游</a:t>
            </a:r>
            <a:r>
              <a:rPr lang="en-US" altLang="zh-CN" sz="1600" dirty="0">
                <a:solidFill>
                  <a:schemeClr val="tx1">
                    <a:lumMod val="85000"/>
                    <a:lumOff val="15000"/>
                  </a:schemeClr>
                </a:solidFill>
                <a:ea typeface="阿里巴巴普惠体" panose="00020600040101010101" pitchFamily="18" charset="-122"/>
              </a:rPr>
              <a:t>Task</a:t>
            </a:r>
            <a:r>
              <a:rPr lang="zh-CN" altLang="en-US" sz="1600" dirty="0">
                <a:solidFill>
                  <a:schemeClr val="tx1">
                    <a:lumMod val="85000"/>
                    <a:lumOff val="15000"/>
                  </a:schemeClr>
                </a:solidFill>
                <a:ea typeface="阿里巴巴普惠体" panose="00020600040101010101" pitchFamily="18" charset="-122"/>
              </a:rPr>
              <a:t>中。</a:t>
            </a:r>
          </a:p>
          <a:p>
            <a:pPr>
              <a:spcBef>
                <a:spcPts val="150"/>
              </a:spcBef>
              <a:spcAft>
                <a:spcPts val="150"/>
              </a:spcAft>
            </a:pPr>
            <a:endParaRPr lang="zh-CN" altLang="en-US" sz="1600" dirty="0">
              <a:solidFill>
                <a:schemeClr val="tx1">
                  <a:lumMod val="85000"/>
                  <a:lumOff val="15000"/>
                </a:schemeClr>
              </a:solidFill>
              <a:ea typeface="阿里巴巴普惠体" panose="00020600040101010101" pitchFamily="18" charset="-122"/>
            </a:endParaRPr>
          </a:p>
          <a:p>
            <a:pPr algn="l" eaLnBrk="0" fontAlgn="base" hangingPunct="0">
              <a:lnSpc>
                <a:spcPct val="150000"/>
              </a:lnSpc>
              <a:spcBef>
                <a:spcPct val="20000"/>
              </a:spcBef>
              <a:buClrTx/>
              <a:buSzTx/>
              <a:buNone/>
            </a:pPr>
            <a:endPar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150"/>
              </a:spcBef>
              <a:spcAft>
                <a:spcPts val="150"/>
              </a:spcAft>
            </a:pPr>
            <a:r>
              <a:rPr lang="zh-CN" altLang="en-US" sz="1800" dirty="0">
                <a:latin typeface="微软雅黑 Light" panose="020B0502040204020203" pitchFamily="34" charset="-122"/>
                <a:ea typeface="微软雅黑 Light" panose="020B0502040204020203" pitchFamily="34" charset="-122"/>
                <a:cs typeface="Times New Roman" panose="02020603050405020304" pitchFamily="18" charset="0"/>
              </a:rPr>
              <a:t>流处理的数据处理语义</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836E0EC8-2777-41E9-86DD-CD5252160848}"/>
              </a:ext>
            </a:extLst>
          </p:cNvPr>
          <p:cNvPicPr>
            <a:picLocks noChangeAspect="1"/>
          </p:cNvPicPr>
          <p:nvPr/>
        </p:nvPicPr>
        <p:blipFill>
          <a:blip r:embed="rId3"/>
          <a:stretch>
            <a:fillRect/>
          </a:stretch>
        </p:blipFill>
        <p:spPr>
          <a:xfrm>
            <a:off x="2157568" y="1122154"/>
            <a:ext cx="8165690" cy="5019854"/>
          </a:xfrm>
          <a:prstGeom prst="rect">
            <a:avLst/>
          </a:prstGeom>
          <a:noFill/>
          <a:ln>
            <a:noFill/>
          </a:ln>
        </p:spPr>
      </p:pic>
    </p:spTree>
    <p:extLst>
      <p:ext uri="{BB962C8B-B14F-4D97-AF65-F5344CB8AC3E}">
        <p14:creationId xmlns:p14="http://schemas.microsoft.com/office/powerpoint/2010/main" val="2785264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150"/>
              </a:spcBef>
              <a:spcAft>
                <a:spcPts val="150"/>
              </a:spcAft>
            </a:pPr>
            <a:r>
              <a:rPr lang="zh-CN" altLang="en-US" sz="1800" dirty="0">
                <a:latin typeface="微软雅黑 Light" panose="020B0502040204020203" pitchFamily="34" charset="-122"/>
                <a:ea typeface="微软雅黑 Light" panose="020B0502040204020203" pitchFamily="34" charset="-122"/>
                <a:cs typeface="Times New Roman" panose="02020603050405020304" pitchFamily="18" charset="0"/>
              </a:rPr>
              <a:t>流处理的数据处理语义</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4" name="文本占位符 3"/>
          <p:cNvSpPr>
            <a:spLocks noGrp="1"/>
          </p:cNvSpPr>
          <p:nvPr>
            <p:ph type="body" sz="quarter" idx="11"/>
          </p:nvPr>
        </p:nvSpPr>
        <p:spPr>
          <a:xfrm>
            <a:off x="746442" y="1174715"/>
            <a:ext cx="10699115" cy="3492176"/>
          </a:xfrm>
        </p:spPr>
        <p:txBody>
          <a:bodyPr/>
          <a:lstStyle/>
          <a:p>
            <a:pPr indent="266700">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流处理引擎通常为应用程序提供了三种数据处理</a:t>
            </a:r>
            <a:r>
              <a:rPr lang="zh-CN" altLang="en-US" sz="1800">
                <a:effectLst/>
                <a:latin typeface="微软雅黑 Light" panose="020B0502040204020203" pitchFamily="34" charset="-122"/>
                <a:ea typeface="微软雅黑 Light" panose="020B0502040204020203" pitchFamily="34" charset="-122"/>
                <a:cs typeface="Times New Roman" panose="02020603050405020304" pitchFamily="18" charset="0"/>
              </a:rPr>
              <a:t>语义：</a:t>
            </a:r>
            <a:endParaRPr lang="en-US"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indent="266700">
              <a:spcBef>
                <a:spcPts val="150"/>
              </a:spcBef>
              <a:spcAft>
                <a:spcPts val="150"/>
              </a:spcAft>
            </a:pPr>
            <a:r>
              <a:rPr lang="en-US" altLang="zh-CN" sz="1800">
                <a:effectLst/>
                <a:latin typeface="微软雅黑 Light" panose="020B0502040204020203" pitchFamily="34" charset="-122"/>
                <a:ea typeface="微软雅黑 Light" panose="020B0502040204020203" pitchFamily="34" charset="-122"/>
                <a:cs typeface="Times New Roman" panose="02020603050405020304" pitchFamily="18" charset="0"/>
              </a:rPr>
              <a:t>At most noce</a:t>
            </a:r>
            <a:r>
              <a:rPr lang="zh-CN" altLang="en-US" sz="1800">
                <a:effectLst/>
                <a:latin typeface="微软雅黑 Light" panose="020B0502040204020203" pitchFamily="34" charset="-122"/>
                <a:ea typeface="微软雅黑 Light" panose="020B0502040204020203" pitchFamily="34" charset="-122"/>
                <a:cs typeface="Times New Roman" panose="02020603050405020304" pitchFamily="18" charset="0"/>
              </a:rPr>
              <a:t>最多一次</a:t>
            </a:r>
            <a:endParaRPr lang="en-US"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indent="266700">
              <a:spcBef>
                <a:spcPts val="150"/>
              </a:spcBef>
              <a:spcAft>
                <a:spcPts val="150"/>
              </a:spcAft>
            </a:pPr>
            <a:r>
              <a:rPr lang="en-US" altLang="zh-CN" sz="1800">
                <a:effectLst/>
                <a:latin typeface="微软雅黑 Light" panose="020B0502040204020203" pitchFamily="34" charset="-122"/>
                <a:ea typeface="微软雅黑 Light" panose="020B0502040204020203" pitchFamily="34" charset="-122"/>
                <a:cs typeface="Times New Roman" panose="02020603050405020304" pitchFamily="18" charset="0"/>
              </a:rPr>
              <a:t>At least once</a:t>
            </a:r>
            <a:r>
              <a:rPr lang="zh-CN" altLang="en-US" sz="1800">
                <a:effectLst/>
                <a:latin typeface="微软雅黑 Light" panose="020B0502040204020203" pitchFamily="34" charset="-122"/>
                <a:ea typeface="微软雅黑 Light" panose="020B0502040204020203" pitchFamily="34" charset="-122"/>
                <a:cs typeface="Times New Roman" panose="02020603050405020304" pitchFamily="18" charset="0"/>
              </a:rPr>
              <a:t>至少一次</a:t>
            </a:r>
            <a:endParaRPr lang="en-US"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indent="266700">
              <a:spcBef>
                <a:spcPts val="150"/>
              </a:spcBef>
              <a:spcAft>
                <a:spcPts val="150"/>
              </a:spcAft>
            </a:pPr>
            <a:r>
              <a:rPr lang="en-US" altLang="zh-CN" sz="1800">
                <a:effectLst/>
                <a:latin typeface="微软雅黑 Light" panose="020B0502040204020203" pitchFamily="34" charset="-122"/>
                <a:ea typeface="微软雅黑 Light" panose="020B0502040204020203" pitchFamily="34" charset="-122"/>
                <a:cs typeface="Times New Roman" panose="02020603050405020304" pitchFamily="18" charset="0"/>
              </a:rPr>
              <a:t>Exactly once</a:t>
            </a:r>
            <a:r>
              <a:rPr lang="zh-CN" altLang="en-US" sz="1800">
                <a:effectLst/>
                <a:latin typeface="微软雅黑 Light" panose="020B0502040204020203" pitchFamily="34" charset="-122"/>
                <a:ea typeface="微软雅黑 Light" panose="020B0502040204020203" pitchFamily="34" charset="-122"/>
                <a:cs typeface="Times New Roman" panose="02020603050405020304" pitchFamily="18" charset="0"/>
              </a:rPr>
              <a:t>精确一次</a:t>
            </a: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endParaRPr lang="en-US"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a:effectLst/>
                <a:latin typeface="微软雅黑 Light" panose="020B0502040204020203" pitchFamily="34" charset="-122"/>
                <a:ea typeface="微软雅黑 Light" panose="020B0502040204020203" pitchFamily="34" charset="-122"/>
                <a:cs typeface="Times New Roman" panose="02020603050405020304" pitchFamily="18" charset="0"/>
              </a:rPr>
              <a:t>如下</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是对这些不同处理语义的宽松定义</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一致性由弱到强</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indent="266700" algn="just">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most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noce</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en-US" altLang="zh-CN" sz="1800">
                <a:effectLst/>
                <a:latin typeface="微软雅黑 Light" panose="020B0502040204020203" pitchFamily="34" charset="-122"/>
                <a:ea typeface="微软雅黑 Light" panose="020B0502040204020203" pitchFamily="34" charset="-122"/>
                <a:cs typeface="Times New Roman" panose="02020603050405020304" pitchFamily="18" charset="0"/>
              </a:rPr>
              <a:t>&lt; At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least </a:t>
            </a:r>
            <a:r>
              <a:rPr lang="en-US" altLang="zh-CN" sz="1800">
                <a:effectLst/>
                <a:latin typeface="微软雅黑 Light" panose="020B0502040204020203" pitchFamily="34" charset="-122"/>
                <a:ea typeface="微软雅黑 Light" panose="020B0502040204020203" pitchFamily="34" charset="-122"/>
                <a:cs typeface="Times New Roman" panose="02020603050405020304" pitchFamily="18" charset="0"/>
              </a:rPr>
              <a:t>once &lt; Exactly once &lt; End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to End Exactly once</a:t>
            </a:r>
          </a:p>
        </p:txBody>
      </p:sp>
    </p:spTree>
    <p:extLst>
      <p:ext uri="{BB962C8B-B14F-4D97-AF65-F5344CB8AC3E}">
        <p14:creationId xmlns:p14="http://schemas.microsoft.com/office/powerpoint/2010/main" val="1663661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流处理的数据处理语义</a:t>
            </a:r>
            <a:endParaRPr lang="en-US" altLang="zh-CN" dirty="0"/>
          </a:p>
        </p:txBody>
      </p:sp>
      <p:sp>
        <p:nvSpPr>
          <p:cNvPr id="3" name="文本占位符 2"/>
          <p:cNvSpPr>
            <a:spLocks noGrp="1"/>
          </p:cNvSpPr>
          <p:nvPr>
            <p:ph type="body" sz="quarter" idx="10"/>
          </p:nvPr>
        </p:nvSpPr>
        <p:spPr/>
        <p:txBody>
          <a:bodyPr/>
          <a:lstStyle/>
          <a:p>
            <a:r>
              <a:rPr lang="en-US" altLang="zh-CN" dirty="0"/>
              <a:t>At-most-once-</a:t>
            </a:r>
            <a:r>
              <a:rPr lang="zh-CN" altLang="en-US" dirty="0"/>
              <a:t>最多一次</a:t>
            </a:r>
          </a:p>
        </p:txBody>
      </p:sp>
      <p:sp>
        <p:nvSpPr>
          <p:cNvPr id="4" name="文本占位符 3"/>
          <p:cNvSpPr>
            <a:spLocks noGrp="1"/>
          </p:cNvSpPr>
          <p:nvPr>
            <p:ph type="body" sz="quarter" idx="11"/>
          </p:nvPr>
        </p:nvSpPr>
        <p:spPr>
          <a:xfrm>
            <a:off x="710565" y="1656080"/>
            <a:ext cx="10699115" cy="848995"/>
          </a:xfrm>
        </p:spPr>
        <p:txBody>
          <a:bodyPr/>
          <a:lstStyle/>
          <a:p>
            <a:pPr indent="266700">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有可能会有数据丢失</a:t>
            </a:r>
          </a:p>
          <a:p>
            <a:pPr>
              <a:spcBef>
                <a:spcPts val="150"/>
              </a:spcBef>
              <a:spcAft>
                <a:spcPts val="150"/>
              </a:spcAft>
            </a:pPr>
            <a:r>
              <a:rPr lang="zh-CN" altLang="en-US" sz="1800" dirty="0">
                <a:effectLst/>
                <a:highlight>
                  <a:srgbClr val="FFFF00"/>
                </a:highlight>
                <a:latin typeface="微软雅黑 Light" panose="020B0502040204020203" pitchFamily="34" charset="-122"/>
                <a:ea typeface="微软雅黑 Light" panose="020B0502040204020203" pitchFamily="34" charset="-122"/>
                <a:cs typeface="Times New Roman" panose="02020603050405020304" pitchFamily="18" charset="0"/>
              </a:rPr>
              <a:t>这本质上是简单的恢复方式，也就是直接从失败处的下个数据开始恢复程序，</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之前的失败数据处理就不管了。可以保证数据或事件最多由应用程序中的所有算子处理一次。 这意味着如果数据在被流应用程序完全处理之前发生丢失，则不会进行其他重试或者重新发送。</a:t>
            </a:r>
          </a:p>
        </p:txBody>
      </p:sp>
      <p:pic>
        <p:nvPicPr>
          <p:cNvPr id="6" name="图片 5">
            <a:extLst>
              <a:ext uri="{FF2B5EF4-FFF2-40B4-BE49-F238E27FC236}">
                <a16:creationId xmlns:a16="http://schemas.microsoft.com/office/drawing/2014/main" id="{71A646E3-E7C2-45E9-9971-7A2B87A568FE}"/>
              </a:ext>
            </a:extLst>
          </p:cNvPr>
          <p:cNvPicPr>
            <a:picLocks noChangeAspect="1"/>
          </p:cNvPicPr>
          <p:nvPr/>
        </p:nvPicPr>
        <p:blipFill>
          <a:blip r:embed="rId2"/>
          <a:stretch>
            <a:fillRect/>
          </a:stretch>
        </p:blipFill>
        <p:spPr>
          <a:xfrm>
            <a:off x="2251907" y="3753914"/>
            <a:ext cx="7467788" cy="138286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流处理的数据处理语义</a:t>
            </a:r>
            <a:endParaRPr lang="en-US" altLang="zh-CN" dirty="0"/>
          </a:p>
        </p:txBody>
      </p:sp>
      <p:sp>
        <p:nvSpPr>
          <p:cNvPr id="3" name="文本占位符 2"/>
          <p:cNvSpPr>
            <a:spLocks noGrp="1"/>
          </p:cNvSpPr>
          <p:nvPr>
            <p:ph type="body" sz="quarter" idx="10"/>
          </p:nvPr>
        </p:nvSpPr>
        <p:spPr/>
        <p:txBody>
          <a:bodyPr/>
          <a:lstStyle/>
          <a:p>
            <a:r>
              <a:rPr lang="en-US" altLang="zh-CN" dirty="0"/>
              <a:t>At-least-once-</a:t>
            </a:r>
            <a:r>
              <a:rPr lang="zh-CN" altLang="en-US" dirty="0"/>
              <a:t>至少一次</a:t>
            </a:r>
          </a:p>
        </p:txBody>
      </p:sp>
      <p:sp>
        <p:nvSpPr>
          <p:cNvPr id="4" name="文本占位符 3"/>
          <p:cNvSpPr>
            <a:spLocks noGrp="1"/>
          </p:cNvSpPr>
          <p:nvPr>
            <p:ph type="body" sz="quarter" idx="11"/>
          </p:nvPr>
        </p:nvSpPr>
        <p:spPr>
          <a:xfrm>
            <a:off x="710565" y="1656080"/>
            <a:ext cx="10699115" cy="1772920"/>
          </a:xfrm>
        </p:spPr>
        <p:txBody>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应用程序中的所有算子都保证数据或事件至少被处理一次。这通常意味着如果事件在流应用程序完全处理之前丢失，</a:t>
            </a:r>
            <a:r>
              <a:rPr lang="zh-CN" altLang="en-US" sz="1800" dirty="0">
                <a:effectLst/>
                <a:highlight>
                  <a:srgbClr val="FFFF00"/>
                </a:highlight>
                <a:latin typeface="微软雅黑 Light" panose="020B0502040204020203" pitchFamily="34" charset="-122"/>
                <a:ea typeface="微软雅黑 Light" panose="020B0502040204020203" pitchFamily="34" charset="-122"/>
                <a:cs typeface="Times New Roman" panose="02020603050405020304" pitchFamily="18" charset="0"/>
              </a:rPr>
              <a:t>则将从源头重放或重新传输事件</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。然而，由于事件是可以被重传的，因此一个事件有时会被处理多次</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至少一次</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，至于有没有重复数据，不会关心，所以这种场景需要人工干预自己处理重复数据。</a:t>
            </a:r>
          </a:p>
        </p:txBody>
      </p:sp>
      <p:pic>
        <p:nvPicPr>
          <p:cNvPr id="8" name="图片 7">
            <a:extLst>
              <a:ext uri="{FF2B5EF4-FFF2-40B4-BE49-F238E27FC236}">
                <a16:creationId xmlns:a16="http://schemas.microsoft.com/office/drawing/2014/main" id="{47D6B085-A68F-4A6E-B6FD-3D0F495583F0}"/>
              </a:ext>
            </a:extLst>
          </p:cNvPr>
          <p:cNvPicPr>
            <a:picLocks noChangeAspect="1"/>
          </p:cNvPicPr>
          <p:nvPr/>
        </p:nvPicPr>
        <p:blipFill>
          <a:blip r:embed="rId2"/>
          <a:stretch>
            <a:fillRect/>
          </a:stretch>
        </p:blipFill>
        <p:spPr>
          <a:xfrm>
            <a:off x="1717283" y="3032161"/>
            <a:ext cx="7697768" cy="2183167"/>
          </a:xfrm>
          <a:prstGeom prst="rect">
            <a:avLst/>
          </a:prstGeom>
          <a:noFill/>
          <a:ln>
            <a:noFill/>
          </a:ln>
        </p:spPr>
      </p:pic>
    </p:spTree>
    <p:extLst>
      <p:ext uri="{BB962C8B-B14F-4D97-AF65-F5344CB8AC3E}">
        <p14:creationId xmlns:p14="http://schemas.microsoft.com/office/powerpoint/2010/main" val="3032138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流处理的数据处理语义</a:t>
            </a:r>
            <a:endParaRPr lang="en-US" altLang="zh-CN" dirty="0"/>
          </a:p>
        </p:txBody>
      </p:sp>
      <p:sp>
        <p:nvSpPr>
          <p:cNvPr id="3" name="文本占位符 2"/>
          <p:cNvSpPr>
            <a:spLocks noGrp="1"/>
          </p:cNvSpPr>
          <p:nvPr>
            <p:ph type="body" sz="quarter" idx="10"/>
          </p:nvPr>
        </p:nvSpPr>
        <p:spPr/>
        <p:txBody>
          <a:bodyPr/>
          <a:lstStyle/>
          <a:p>
            <a:r>
              <a:rPr lang="en-US" altLang="zh-CN" dirty="0"/>
              <a:t>Exactly-once-</a:t>
            </a:r>
            <a:r>
              <a:rPr lang="zh-CN" altLang="en-US" dirty="0"/>
              <a:t>精确一次</a:t>
            </a:r>
          </a:p>
        </p:txBody>
      </p:sp>
      <p:sp>
        <p:nvSpPr>
          <p:cNvPr id="4" name="文本占位符 3"/>
          <p:cNvSpPr>
            <a:spLocks noGrp="1"/>
          </p:cNvSpPr>
          <p:nvPr>
            <p:ph type="body" sz="quarter" idx="11"/>
          </p:nvPr>
        </p:nvSpPr>
        <p:spPr>
          <a:xfrm>
            <a:off x="710565" y="1656080"/>
            <a:ext cx="10699115" cy="848995"/>
          </a:xfrm>
        </p:spPr>
        <p:txBody>
          <a:bodyPr/>
          <a:lstStyle/>
          <a:p>
            <a:pPr indent="266700">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Exactly-Once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是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Spark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等流处理系统的核心特性之一，这种语义会保证每一条消息只被流处理系统处理一次。即使是在各种故障的情况下，流应用程序中的所有算子都保证事件只会被</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精确一次</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的处理。（也有文章将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Exactly-once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翻译为：完全一次，恰好一次）</a:t>
            </a:r>
          </a:p>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实现</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精确一次</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的分布式快照</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状态检查点方法受到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Chandy-Lamport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分布式快照算法的启发。通过这种机制，流应用程序中每个算子的所有状态都会定期做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。如果是在系统中的任何地方发生失败，每个算子的所有状态都回滚到最新的全局一致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点。在回滚期间，将暂停所有处理。源也会重置为与最近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相对应的正确偏移量。整个流应用程序基本上是回到最近一次的一致状态，然后程序可以从该状态重新启动。</a:t>
            </a:r>
          </a:p>
        </p:txBody>
      </p:sp>
    </p:spTree>
    <p:extLst>
      <p:ext uri="{BB962C8B-B14F-4D97-AF65-F5344CB8AC3E}">
        <p14:creationId xmlns:p14="http://schemas.microsoft.com/office/powerpoint/2010/main" val="280800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流处理的数据处理语义</a:t>
            </a:r>
            <a:endParaRPr lang="en-US" altLang="zh-CN" dirty="0"/>
          </a:p>
        </p:txBody>
      </p:sp>
      <p:sp>
        <p:nvSpPr>
          <p:cNvPr id="3" name="文本占位符 2"/>
          <p:cNvSpPr>
            <a:spLocks noGrp="1"/>
          </p:cNvSpPr>
          <p:nvPr>
            <p:ph type="body" sz="quarter" idx="10"/>
          </p:nvPr>
        </p:nvSpPr>
        <p:spPr/>
        <p:txBody>
          <a:bodyPr/>
          <a:lstStyle/>
          <a:p>
            <a:r>
              <a:rPr lang="en-US" altLang="zh-CN" dirty="0"/>
              <a:t>Exactly-once-</a:t>
            </a:r>
            <a:r>
              <a:rPr lang="zh-CN" altLang="en-US" dirty="0"/>
              <a:t>精确一次</a:t>
            </a:r>
          </a:p>
        </p:txBody>
      </p:sp>
      <p:pic>
        <p:nvPicPr>
          <p:cNvPr id="7" name="图片 6">
            <a:extLst>
              <a:ext uri="{FF2B5EF4-FFF2-40B4-BE49-F238E27FC236}">
                <a16:creationId xmlns:a16="http://schemas.microsoft.com/office/drawing/2014/main" id="{728E3F81-7645-48A4-8341-6C6BB3A3AD76}"/>
              </a:ext>
            </a:extLst>
          </p:cNvPr>
          <p:cNvPicPr>
            <a:picLocks noChangeAspect="1"/>
          </p:cNvPicPr>
          <p:nvPr/>
        </p:nvPicPr>
        <p:blipFill>
          <a:blip r:embed="rId2"/>
          <a:stretch>
            <a:fillRect/>
          </a:stretch>
        </p:blipFill>
        <p:spPr>
          <a:xfrm>
            <a:off x="3124562" y="1358659"/>
            <a:ext cx="5777390" cy="5080030"/>
          </a:xfrm>
          <a:prstGeom prst="rect">
            <a:avLst/>
          </a:prstGeom>
          <a:noFill/>
          <a:ln>
            <a:noFill/>
          </a:ln>
        </p:spPr>
      </p:pic>
    </p:spTree>
    <p:extLst>
      <p:ext uri="{BB962C8B-B14F-4D97-AF65-F5344CB8AC3E}">
        <p14:creationId xmlns:p14="http://schemas.microsoft.com/office/powerpoint/2010/main" val="1513983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流处理的数据处理语义</a:t>
            </a:r>
            <a:endParaRPr lang="en-US" altLang="zh-CN" dirty="0"/>
          </a:p>
        </p:txBody>
      </p:sp>
      <p:sp>
        <p:nvSpPr>
          <p:cNvPr id="3" name="文本占位符 2"/>
          <p:cNvSpPr>
            <a:spLocks noGrp="1"/>
          </p:cNvSpPr>
          <p:nvPr>
            <p:ph type="body" sz="quarter" idx="10"/>
          </p:nvPr>
        </p:nvSpPr>
        <p:spPr/>
        <p:txBody>
          <a:bodyPr/>
          <a:lstStyle/>
          <a:p>
            <a:r>
              <a:rPr lang="en-US" altLang="zh-CN" dirty="0"/>
              <a:t>End-to-End Exactly-Once-</a:t>
            </a:r>
            <a:r>
              <a:rPr lang="zh-CN" altLang="en-US" dirty="0"/>
              <a:t>端到端的精确一次</a:t>
            </a:r>
          </a:p>
        </p:txBody>
      </p:sp>
      <p:sp>
        <p:nvSpPr>
          <p:cNvPr id="4" name="文本占位符 3"/>
          <p:cNvSpPr>
            <a:spLocks noGrp="1"/>
          </p:cNvSpPr>
          <p:nvPr>
            <p:ph type="body" sz="quarter" idx="11"/>
          </p:nvPr>
        </p:nvSpPr>
        <p:spPr>
          <a:xfrm>
            <a:off x="710565" y="1656080"/>
            <a:ext cx="10699115" cy="3435873"/>
          </a:xfrm>
        </p:spPr>
        <p:txBody>
          <a:bodyPr/>
          <a:lstStyle/>
          <a:p>
            <a:pPr indent="266700">
              <a:spcBef>
                <a:spcPts val="900"/>
              </a:spcBef>
              <a:spcAft>
                <a:spcPts val="90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1.4.0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版本引入</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『exactly-once』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并号称支持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『End-to-End Exactly-Once』“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端到端的精确一次”语义。</a:t>
            </a:r>
          </a:p>
          <a:p>
            <a:pPr indent="266700">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它指的是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应用从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Source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端开始到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Sink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端结束，数据必须经过的起始点和结束点。</a:t>
            </a:r>
          </a:p>
          <a:p>
            <a:pPr indent="266700">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注意：</a:t>
            </a:r>
          </a:p>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『exactly-once』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和</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『End-to-End Exactly-Once』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的区别</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p:txBody>
      </p:sp>
    </p:spTree>
    <p:extLst>
      <p:ext uri="{BB962C8B-B14F-4D97-AF65-F5344CB8AC3E}">
        <p14:creationId xmlns:p14="http://schemas.microsoft.com/office/powerpoint/2010/main" val="977974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流处理的数据处理语义</a:t>
            </a:r>
            <a:endParaRPr lang="en-US" altLang="zh-CN" dirty="0"/>
          </a:p>
        </p:txBody>
      </p:sp>
      <p:sp>
        <p:nvSpPr>
          <p:cNvPr id="3" name="文本占位符 2"/>
          <p:cNvSpPr>
            <a:spLocks noGrp="1"/>
          </p:cNvSpPr>
          <p:nvPr>
            <p:ph type="body" sz="quarter" idx="10"/>
          </p:nvPr>
        </p:nvSpPr>
        <p:spPr/>
        <p:txBody>
          <a:bodyPr/>
          <a:lstStyle/>
          <a:p>
            <a:r>
              <a:rPr lang="en-US" altLang="zh-CN"/>
              <a:t>Exactly-Once</a:t>
            </a:r>
            <a:endParaRPr lang="zh-CN" altLang="en-US" dirty="0"/>
          </a:p>
        </p:txBody>
      </p:sp>
      <p:pic>
        <p:nvPicPr>
          <p:cNvPr id="7" name="图片 6">
            <a:extLst>
              <a:ext uri="{FF2B5EF4-FFF2-40B4-BE49-F238E27FC236}">
                <a16:creationId xmlns:a16="http://schemas.microsoft.com/office/drawing/2014/main" id="{BB1815E3-615D-41C1-8B1E-4EEA13FC07E1}"/>
              </a:ext>
            </a:extLst>
          </p:cNvPr>
          <p:cNvPicPr>
            <a:picLocks noChangeAspect="1"/>
          </p:cNvPicPr>
          <p:nvPr/>
        </p:nvPicPr>
        <p:blipFill>
          <a:blip r:embed="rId2"/>
          <a:stretch>
            <a:fillRect/>
          </a:stretch>
        </p:blipFill>
        <p:spPr>
          <a:xfrm>
            <a:off x="1751161" y="1633814"/>
            <a:ext cx="8212347" cy="4648342"/>
          </a:xfrm>
          <a:prstGeom prst="rect">
            <a:avLst/>
          </a:prstGeom>
          <a:noFill/>
          <a:ln>
            <a:noFill/>
          </a:ln>
        </p:spPr>
      </p:pic>
    </p:spTree>
    <p:extLst>
      <p:ext uri="{BB962C8B-B14F-4D97-AF65-F5344CB8AC3E}">
        <p14:creationId xmlns:p14="http://schemas.microsoft.com/office/powerpoint/2010/main" val="4069498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流处理的数据处理语义</a:t>
            </a:r>
            <a:endParaRPr lang="en-US" altLang="zh-CN" dirty="0"/>
          </a:p>
        </p:txBody>
      </p:sp>
      <p:sp>
        <p:nvSpPr>
          <p:cNvPr id="3" name="文本占位符 2"/>
          <p:cNvSpPr>
            <a:spLocks noGrp="1"/>
          </p:cNvSpPr>
          <p:nvPr>
            <p:ph type="body" sz="quarter" idx="10"/>
          </p:nvPr>
        </p:nvSpPr>
        <p:spPr/>
        <p:txBody>
          <a:bodyPr/>
          <a:lstStyle/>
          <a:p>
            <a:r>
              <a:rPr lang="en-US" altLang="zh-CN" dirty="0"/>
              <a:t>End-to-End Exactly-Once-</a:t>
            </a:r>
            <a:r>
              <a:rPr lang="zh-CN" altLang="en-US" dirty="0"/>
              <a:t>端到端的精确一次</a:t>
            </a:r>
          </a:p>
        </p:txBody>
      </p:sp>
      <p:pic>
        <p:nvPicPr>
          <p:cNvPr id="9" name="图片 8">
            <a:extLst>
              <a:ext uri="{FF2B5EF4-FFF2-40B4-BE49-F238E27FC236}">
                <a16:creationId xmlns:a16="http://schemas.microsoft.com/office/drawing/2014/main" id="{02203960-9497-4700-9F1A-41F8544267AC}"/>
              </a:ext>
            </a:extLst>
          </p:cNvPr>
          <p:cNvPicPr>
            <a:picLocks noChangeAspect="1"/>
          </p:cNvPicPr>
          <p:nvPr/>
        </p:nvPicPr>
        <p:blipFill>
          <a:blip r:embed="rId2"/>
          <a:stretch>
            <a:fillRect/>
          </a:stretch>
        </p:blipFill>
        <p:spPr>
          <a:xfrm>
            <a:off x="2039349" y="1723768"/>
            <a:ext cx="7717128" cy="4439307"/>
          </a:xfrm>
          <a:prstGeom prst="rect">
            <a:avLst/>
          </a:prstGeom>
          <a:noFill/>
          <a:ln>
            <a:noFill/>
          </a:ln>
        </p:spPr>
      </p:pic>
    </p:spTree>
    <p:extLst>
      <p:ext uri="{BB962C8B-B14F-4D97-AF65-F5344CB8AC3E}">
        <p14:creationId xmlns:p14="http://schemas.microsoft.com/office/powerpoint/2010/main" val="32212088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流处理的数据处理语义</a:t>
            </a:r>
            <a:endParaRPr lang="en-US" altLang="zh-CN" dirty="0"/>
          </a:p>
        </p:txBody>
      </p:sp>
      <p:sp>
        <p:nvSpPr>
          <p:cNvPr id="3" name="文本占位符 2"/>
          <p:cNvSpPr>
            <a:spLocks noGrp="1"/>
          </p:cNvSpPr>
          <p:nvPr>
            <p:ph type="body" sz="quarter" idx="10"/>
          </p:nvPr>
        </p:nvSpPr>
        <p:spPr/>
        <p:txBody>
          <a:bodyPr/>
          <a:lstStyle/>
          <a:p>
            <a:r>
              <a:rPr lang="en-US" altLang="zh-CN" dirty="0"/>
              <a:t>End-to-End Exactly-Once-</a:t>
            </a:r>
            <a:r>
              <a:rPr lang="zh-CN" altLang="en-US" dirty="0"/>
              <a:t>端到端的精确一次</a:t>
            </a:r>
          </a:p>
        </p:txBody>
      </p:sp>
      <p:pic>
        <p:nvPicPr>
          <p:cNvPr id="6" name="图片 5">
            <a:extLst>
              <a:ext uri="{FF2B5EF4-FFF2-40B4-BE49-F238E27FC236}">
                <a16:creationId xmlns:a16="http://schemas.microsoft.com/office/drawing/2014/main" id="{2EA5C94E-64FD-4BF5-8597-00F84547662D}"/>
              </a:ext>
            </a:extLst>
          </p:cNvPr>
          <p:cNvPicPr>
            <a:picLocks noChangeAspect="1"/>
          </p:cNvPicPr>
          <p:nvPr/>
        </p:nvPicPr>
        <p:blipFill>
          <a:blip r:embed="rId2"/>
          <a:stretch>
            <a:fillRect/>
          </a:stretch>
        </p:blipFill>
        <p:spPr>
          <a:xfrm>
            <a:off x="1426117" y="1957827"/>
            <a:ext cx="9339766" cy="3847750"/>
          </a:xfrm>
          <a:prstGeom prst="rect">
            <a:avLst/>
          </a:prstGeom>
          <a:noFill/>
          <a:ln>
            <a:noFill/>
          </a:ln>
        </p:spPr>
      </p:pic>
    </p:spTree>
    <p:extLst>
      <p:ext uri="{BB962C8B-B14F-4D97-AF65-F5344CB8AC3E}">
        <p14:creationId xmlns:p14="http://schemas.microsoft.com/office/powerpoint/2010/main" val="424743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AFEBB5B-F49D-4E9E-AC9B-716E1CBCA32A}"/>
              </a:ext>
            </a:extLst>
          </p:cNvPr>
          <p:cNvSpPr>
            <a:spLocks noGrp="1"/>
          </p:cNvSpPr>
          <p:nvPr>
            <p:ph type="body" sz="quarter" idx="11"/>
          </p:nvPr>
        </p:nvSpPr>
        <p:spPr/>
        <p:txBody>
          <a:bodyPr/>
          <a:lstStyle/>
          <a:p>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API</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介绍</a:t>
            </a:r>
          </a:p>
          <a:p>
            <a:pPr marL="0" indent="0">
              <a:spcBef>
                <a:spcPts val="150"/>
              </a:spcBef>
              <a:spcAft>
                <a:spcPts val="150"/>
              </a:spcAft>
              <a:buNone/>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首先创建一个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Keyed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或</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Non-Keyed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DataStream</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marL="0" indent="0">
              <a:spcBef>
                <a:spcPts val="150"/>
              </a:spcBef>
              <a:spcAft>
                <a:spcPts val="150"/>
              </a:spcAft>
              <a:buNone/>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然后再创建一个</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BroadcastedStream</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marL="0" indent="0">
              <a:spcBef>
                <a:spcPts val="150"/>
              </a:spcBef>
              <a:spcAft>
                <a:spcPts val="150"/>
              </a:spcAft>
              <a:buNone/>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最后通过</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DataStream</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来连接</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调用</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connect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方法</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到</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Broadcasted Stream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上，</a:t>
            </a:r>
          </a:p>
          <a:p>
            <a:pPr marL="0" indent="0">
              <a:spcBef>
                <a:spcPts val="150"/>
              </a:spcBef>
              <a:spcAft>
                <a:spcPts val="150"/>
              </a:spcAft>
              <a:buNone/>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这样实现将</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BroadcastState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广播到</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Data Stream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下游的每个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Task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a:t>
            </a:r>
          </a:p>
          <a:p>
            <a:pPr marL="0" indent="0">
              <a:buNone/>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如果</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DataStream</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是</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Keyed Stream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，则连接到</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Broadcasted Stream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后， 添加处理</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ProcessFunction</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时需要使用</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KeyedBroadcastProcessFunction</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来实现， 下面是</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KeyedBroadcastProcessFunction</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API</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，代码如下所示：</a:t>
            </a:r>
          </a:p>
          <a:p>
            <a:pPr marL="0" indent="0">
              <a:buNone/>
            </a:pPr>
            <a:endParaRPr lang="zh-CN" altLang="en-US" dirty="0"/>
          </a:p>
        </p:txBody>
      </p:sp>
      <p:sp>
        <p:nvSpPr>
          <p:cNvPr id="3" name="标题 2">
            <a:extLst>
              <a:ext uri="{FF2B5EF4-FFF2-40B4-BE49-F238E27FC236}">
                <a16:creationId xmlns:a16="http://schemas.microsoft.com/office/drawing/2014/main" id="{C5704B73-56E4-4626-A76D-65B71DE43080}"/>
              </a:ext>
            </a:extLst>
          </p:cNvPr>
          <p:cNvSpPr>
            <a:spLocks noGrp="1"/>
          </p:cNvSpPr>
          <p:nvPr>
            <p:ph type="title"/>
          </p:nvPr>
        </p:nvSpPr>
        <p:spPr/>
        <p:txBody>
          <a:bodyPr/>
          <a:lstStyle/>
          <a:p>
            <a:r>
              <a:rPr lang="en-US" altLang="zh-CN" sz="24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BroadcastState</a:t>
            </a:r>
            <a:r>
              <a:rPr lang="zh-CN" altLang="en-US" sz="2400" dirty="0">
                <a:effectLst/>
                <a:latin typeface="微软雅黑 Light" panose="020B0502040204020203" pitchFamily="34" charset="-122"/>
                <a:ea typeface="微软雅黑 Light" panose="020B0502040204020203" pitchFamily="34" charset="-122"/>
                <a:cs typeface="Times New Roman" panose="02020603050405020304" pitchFamily="18" charset="0"/>
              </a:rPr>
              <a:t>介绍</a:t>
            </a:r>
            <a:endParaRPr lang="zh-CN" altLang="en-US" dirty="0"/>
          </a:p>
        </p:txBody>
      </p:sp>
      <p:sp>
        <p:nvSpPr>
          <p:cNvPr id="4" name="文本占位符 3">
            <a:extLst>
              <a:ext uri="{FF2B5EF4-FFF2-40B4-BE49-F238E27FC236}">
                <a16:creationId xmlns:a16="http://schemas.microsoft.com/office/drawing/2014/main" id="{50463BA2-0E8F-4A40-9FD5-7FB38E230608}"/>
              </a:ext>
            </a:extLst>
          </p:cNvPr>
          <p:cNvSpPr>
            <a:spLocks noGrp="1"/>
          </p:cNvSpPr>
          <p:nvPr>
            <p:ph type="body" sz="quarter" idx="10"/>
          </p:nvPr>
        </p:nvSpPr>
        <p:spPr/>
        <p:txBody>
          <a:bodyPr/>
          <a:lstStyle/>
          <a:p>
            <a:endParaRPr lang="zh-CN" altLang="en-US" dirty="0"/>
          </a:p>
        </p:txBody>
      </p:sp>
    </p:spTree>
    <p:extLst>
      <p:ext uri="{BB962C8B-B14F-4D97-AF65-F5344CB8AC3E}">
        <p14:creationId xmlns:p14="http://schemas.microsoft.com/office/powerpoint/2010/main" val="8254817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流处理的数据处理语义</a:t>
            </a:r>
            <a:endParaRPr lang="en-US" altLang="zh-CN" dirty="0"/>
          </a:p>
        </p:txBody>
      </p:sp>
      <p:sp>
        <p:nvSpPr>
          <p:cNvPr id="3" name="文本占位符 2"/>
          <p:cNvSpPr>
            <a:spLocks noGrp="1"/>
          </p:cNvSpPr>
          <p:nvPr>
            <p:ph type="body" sz="quarter" idx="10"/>
          </p:nvPr>
        </p:nvSpPr>
        <p:spPr/>
        <p:txBody>
          <a:bodyPr/>
          <a:lstStyle/>
          <a:p>
            <a:r>
              <a:rPr lang="zh-CN" altLang="en-US" dirty="0"/>
              <a:t>注意：精确一次</a:t>
            </a:r>
            <a:r>
              <a:rPr lang="en-US" altLang="zh-CN" dirty="0"/>
              <a:t>? </a:t>
            </a:r>
            <a:r>
              <a:rPr lang="zh-CN" altLang="en-US" dirty="0"/>
              <a:t>有效一次</a:t>
            </a:r>
            <a:r>
              <a:rPr lang="en-US" altLang="zh-CN" dirty="0"/>
              <a:t>!</a:t>
            </a:r>
          </a:p>
        </p:txBody>
      </p:sp>
      <p:sp>
        <p:nvSpPr>
          <p:cNvPr id="4" name="文本占位符 3"/>
          <p:cNvSpPr>
            <a:spLocks noGrp="1"/>
          </p:cNvSpPr>
          <p:nvPr>
            <p:ph type="body" sz="quarter" idx="11"/>
          </p:nvPr>
        </p:nvSpPr>
        <p:spPr>
          <a:xfrm>
            <a:off x="710565" y="1656080"/>
            <a:ext cx="10699115" cy="3740673"/>
          </a:xfrm>
        </p:spPr>
        <p:txBody>
          <a:bodyPr/>
          <a:lstStyle/>
          <a:p>
            <a:pPr indent="266700">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有些人可能认为</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精确一次</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描述了事件处理的保证，其中流中的每个事件只被处理一次。实际上，没有引擎能够保证正好只处理一次。在面对任意故障时，不可能保证每个算子中的用户定义逻辑在每个事件中只执行一次，因为用户代码被部分执行的可能性是永远存在的。</a:t>
            </a:r>
          </a:p>
          <a:p>
            <a:pPr indent="266700">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那么，当引擎声明</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精确一次</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处理语义时，它们能保证什么呢？如果不能保证用户逻辑只执行一次，那么什么逻辑只执行一次？当引擎声明</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精确一次</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处理语义时，它们实际上是在说，它们可以保证引擎管理的状态更新只提交一次到持久的后端存储。</a:t>
            </a:r>
          </a:p>
          <a:p>
            <a:pPr indent="266700">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事件的处理可以发生多次，但是该处理的效果只在持久后端状态存储中反映一次。因此，我们认为有效地描述这些处理语义最好的术语是</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solidFill>
                  <a:srgbClr val="FF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有效一次</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effectively once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p:txBody>
      </p:sp>
    </p:spTree>
    <p:extLst>
      <p:ext uri="{BB962C8B-B14F-4D97-AF65-F5344CB8AC3E}">
        <p14:creationId xmlns:p14="http://schemas.microsoft.com/office/powerpoint/2010/main" val="9617810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流处理的数据处理语义</a:t>
            </a:r>
            <a:endParaRPr lang="en-US" altLang="zh-CN" dirty="0"/>
          </a:p>
        </p:txBody>
      </p:sp>
      <p:sp>
        <p:nvSpPr>
          <p:cNvPr id="3" name="文本占位符 2"/>
          <p:cNvSpPr>
            <a:spLocks noGrp="1"/>
          </p:cNvSpPr>
          <p:nvPr>
            <p:ph type="body" sz="quarter" idx="10"/>
          </p:nvPr>
        </p:nvSpPr>
        <p:spPr/>
        <p:txBody>
          <a:bodyPr/>
          <a:lstStyle/>
          <a:p>
            <a:r>
              <a:rPr lang="zh-CN" altLang="en-US" dirty="0"/>
              <a:t>注意：精确一次</a:t>
            </a:r>
            <a:r>
              <a:rPr lang="en-US" altLang="zh-CN" dirty="0"/>
              <a:t>? </a:t>
            </a:r>
            <a:r>
              <a:rPr lang="zh-CN" altLang="en-US" dirty="0"/>
              <a:t>有效一次</a:t>
            </a:r>
            <a:r>
              <a:rPr lang="en-US" altLang="zh-CN" dirty="0"/>
              <a:t>!</a:t>
            </a:r>
          </a:p>
        </p:txBody>
      </p:sp>
      <p:sp>
        <p:nvSpPr>
          <p:cNvPr id="4" name="文本占位符 3"/>
          <p:cNvSpPr>
            <a:spLocks noGrp="1"/>
          </p:cNvSpPr>
          <p:nvPr>
            <p:ph type="body" sz="quarter" idx="11"/>
          </p:nvPr>
        </p:nvSpPr>
        <p:spPr>
          <a:xfrm>
            <a:off x="710565" y="1656080"/>
            <a:ext cx="10699115" cy="3740673"/>
          </a:xfrm>
        </p:spPr>
        <p:txBody>
          <a:bodyPr/>
          <a:lstStyle/>
          <a:p>
            <a:pPr indent="266700">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有些人可能认为</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精确一次</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描述了事件处理的保证，其中流中的每个事件只被处理一次。实际上，没有引擎能够保证正好只处理一次。在面对任意故障时，不可能保证每个算子中的用户定义逻辑在每个事件中只执行一次，因为用户代码被部分执行的可能性是永远存在的。</a:t>
            </a:r>
          </a:p>
          <a:p>
            <a:pPr indent="266700">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那么，当引擎声明</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精确一次</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处理语义时，它们能保证什么呢？如果不能保证用户逻辑只执行一次，那么什么逻辑只执行一次？当引擎声明</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精确一次</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处理语义时，它们实际上是在说，它们可以保证引擎管理的状态更新只提交一次到持久的后端存储。</a:t>
            </a:r>
          </a:p>
          <a:p>
            <a:pPr indent="266700">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事件的处理可以发生多次，但是该处理的效果只在持久后端状态存储中反映一次。因此，我们认为有效地描述这些处理语义最好的术语是</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solidFill>
                  <a:srgbClr val="FF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有效一次</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effectively once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p:txBody>
      </p:sp>
    </p:spTree>
    <p:extLst>
      <p:ext uri="{BB962C8B-B14F-4D97-AF65-F5344CB8AC3E}">
        <p14:creationId xmlns:p14="http://schemas.microsoft.com/office/powerpoint/2010/main" val="27069876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流处理的数据处理语义</a:t>
            </a:r>
            <a:endParaRPr lang="en-US" altLang="zh-CN" dirty="0"/>
          </a:p>
        </p:txBody>
      </p:sp>
      <p:sp>
        <p:nvSpPr>
          <p:cNvPr id="3" name="文本占位符 2"/>
          <p:cNvSpPr>
            <a:spLocks noGrp="1"/>
          </p:cNvSpPr>
          <p:nvPr>
            <p:ph type="body" sz="quarter" idx="10"/>
          </p:nvPr>
        </p:nvSpPr>
        <p:spPr/>
        <p:txBody>
          <a:bodyPr/>
          <a:lstStyle/>
          <a:p>
            <a:r>
              <a:rPr lang="zh-CN" altLang="en-US" dirty="0"/>
              <a:t>补充：流计算系统如何支持一致性语义</a:t>
            </a:r>
          </a:p>
        </p:txBody>
      </p:sp>
      <p:pic>
        <p:nvPicPr>
          <p:cNvPr id="7" name="图片 6">
            <a:extLst>
              <a:ext uri="{FF2B5EF4-FFF2-40B4-BE49-F238E27FC236}">
                <a16:creationId xmlns:a16="http://schemas.microsoft.com/office/drawing/2014/main" id="{BEC75748-2B9E-41F1-AB9A-E6CA87349FD9}"/>
              </a:ext>
            </a:extLst>
          </p:cNvPr>
          <p:cNvPicPr>
            <a:picLocks noChangeAspect="1"/>
          </p:cNvPicPr>
          <p:nvPr/>
        </p:nvPicPr>
        <p:blipFill>
          <a:blip r:embed="rId2"/>
          <a:stretch>
            <a:fillRect/>
          </a:stretch>
        </p:blipFill>
        <p:spPr>
          <a:xfrm>
            <a:off x="1831265" y="1585748"/>
            <a:ext cx="8030198" cy="4516426"/>
          </a:xfrm>
          <a:prstGeom prst="rect">
            <a:avLst/>
          </a:prstGeom>
          <a:noFill/>
          <a:ln>
            <a:noFill/>
          </a:ln>
        </p:spPr>
      </p:pic>
    </p:spTree>
    <p:extLst>
      <p:ext uri="{BB962C8B-B14F-4D97-AF65-F5344CB8AC3E}">
        <p14:creationId xmlns:p14="http://schemas.microsoft.com/office/powerpoint/2010/main" val="24810237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流处理的数据处理语义</a:t>
            </a:r>
            <a:endParaRPr lang="en-US" altLang="zh-CN" dirty="0"/>
          </a:p>
        </p:txBody>
      </p:sp>
      <p:sp>
        <p:nvSpPr>
          <p:cNvPr id="3" name="文本占位符 2"/>
          <p:cNvSpPr>
            <a:spLocks noGrp="1"/>
          </p:cNvSpPr>
          <p:nvPr>
            <p:ph type="body" sz="quarter" idx="10"/>
          </p:nvPr>
        </p:nvSpPr>
        <p:spPr/>
        <p:txBody>
          <a:bodyPr/>
          <a:lstStyle/>
          <a:p>
            <a:r>
              <a:rPr lang="zh-CN" altLang="en-US" dirty="0"/>
              <a:t>补充：流计算系统如何支持一致性语义</a:t>
            </a:r>
          </a:p>
        </p:txBody>
      </p:sp>
      <p:pic>
        <p:nvPicPr>
          <p:cNvPr id="8" name="图片 7">
            <a:extLst>
              <a:ext uri="{FF2B5EF4-FFF2-40B4-BE49-F238E27FC236}">
                <a16:creationId xmlns:a16="http://schemas.microsoft.com/office/drawing/2014/main" id="{6954EDAF-5334-4981-9446-A89E0EB75330}"/>
              </a:ext>
            </a:extLst>
          </p:cNvPr>
          <p:cNvPicPr>
            <a:picLocks noChangeAspect="1"/>
          </p:cNvPicPr>
          <p:nvPr/>
        </p:nvPicPr>
        <p:blipFill>
          <a:blip r:embed="rId2"/>
          <a:stretch>
            <a:fillRect/>
          </a:stretch>
        </p:blipFill>
        <p:spPr>
          <a:xfrm>
            <a:off x="1551924" y="1646133"/>
            <a:ext cx="8342573" cy="4471165"/>
          </a:xfrm>
          <a:prstGeom prst="rect">
            <a:avLst/>
          </a:prstGeom>
          <a:noFill/>
          <a:ln>
            <a:noFill/>
          </a:ln>
        </p:spPr>
      </p:pic>
    </p:spTree>
    <p:extLst>
      <p:ext uri="{BB962C8B-B14F-4D97-AF65-F5344CB8AC3E}">
        <p14:creationId xmlns:p14="http://schemas.microsoft.com/office/powerpoint/2010/main" val="1700270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流处理的数据处理语义</a:t>
            </a:r>
            <a:endParaRPr lang="en-US" altLang="zh-CN" dirty="0"/>
          </a:p>
        </p:txBody>
      </p:sp>
      <p:sp>
        <p:nvSpPr>
          <p:cNvPr id="3" name="文本占位符 2"/>
          <p:cNvSpPr>
            <a:spLocks noGrp="1"/>
          </p:cNvSpPr>
          <p:nvPr>
            <p:ph type="body" sz="quarter" idx="10"/>
          </p:nvPr>
        </p:nvSpPr>
        <p:spPr/>
        <p:txBody>
          <a:bodyPr/>
          <a:lstStyle/>
          <a:p>
            <a:r>
              <a:rPr lang="zh-CN" altLang="en-US" dirty="0"/>
              <a:t>补充：流计算系统如何支持一致性语义</a:t>
            </a:r>
          </a:p>
        </p:txBody>
      </p:sp>
      <p:pic>
        <p:nvPicPr>
          <p:cNvPr id="6" name="图片 5">
            <a:extLst>
              <a:ext uri="{FF2B5EF4-FFF2-40B4-BE49-F238E27FC236}">
                <a16:creationId xmlns:a16="http://schemas.microsoft.com/office/drawing/2014/main" id="{1609C410-7CCC-4686-9E06-90F3987075A8}"/>
              </a:ext>
            </a:extLst>
          </p:cNvPr>
          <p:cNvPicPr>
            <a:picLocks noChangeAspect="1"/>
          </p:cNvPicPr>
          <p:nvPr/>
        </p:nvPicPr>
        <p:blipFill>
          <a:blip r:embed="rId2"/>
          <a:stretch>
            <a:fillRect/>
          </a:stretch>
        </p:blipFill>
        <p:spPr>
          <a:xfrm>
            <a:off x="1241983" y="1551243"/>
            <a:ext cx="8514699" cy="4754666"/>
          </a:xfrm>
          <a:prstGeom prst="rect">
            <a:avLst/>
          </a:prstGeom>
          <a:noFill/>
          <a:ln>
            <a:noFill/>
          </a:ln>
        </p:spPr>
      </p:pic>
    </p:spTree>
    <p:extLst>
      <p:ext uri="{BB962C8B-B14F-4D97-AF65-F5344CB8AC3E}">
        <p14:creationId xmlns:p14="http://schemas.microsoft.com/office/powerpoint/2010/main" val="6518610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流处理的数据处理语义</a:t>
            </a:r>
            <a:endParaRPr lang="en-US" altLang="zh-CN" dirty="0"/>
          </a:p>
        </p:txBody>
      </p:sp>
      <p:sp>
        <p:nvSpPr>
          <p:cNvPr id="3" name="文本占位符 2"/>
          <p:cNvSpPr>
            <a:spLocks noGrp="1"/>
          </p:cNvSpPr>
          <p:nvPr>
            <p:ph type="body" sz="quarter" idx="10"/>
          </p:nvPr>
        </p:nvSpPr>
        <p:spPr/>
        <p:txBody>
          <a:bodyPr/>
          <a:lstStyle/>
          <a:p>
            <a:r>
              <a:rPr lang="zh-CN" altLang="en-US" dirty="0"/>
              <a:t>补充：流计算系统如何支持一致性语义</a:t>
            </a:r>
          </a:p>
        </p:txBody>
      </p:sp>
      <p:pic>
        <p:nvPicPr>
          <p:cNvPr id="9" name="图片 8">
            <a:extLst>
              <a:ext uri="{FF2B5EF4-FFF2-40B4-BE49-F238E27FC236}">
                <a16:creationId xmlns:a16="http://schemas.microsoft.com/office/drawing/2014/main" id="{732EAECC-A73C-429D-82F0-6C7645C32D22}"/>
              </a:ext>
            </a:extLst>
          </p:cNvPr>
          <p:cNvPicPr>
            <a:picLocks noChangeAspect="1"/>
          </p:cNvPicPr>
          <p:nvPr/>
        </p:nvPicPr>
        <p:blipFill>
          <a:blip r:embed="rId2"/>
          <a:stretch>
            <a:fillRect/>
          </a:stretch>
        </p:blipFill>
        <p:spPr>
          <a:xfrm>
            <a:off x="1193016" y="1646133"/>
            <a:ext cx="8857140" cy="4435490"/>
          </a:xfrm>
          <a:prstGeom prst="rect">
            <a:avLst/>
          </a:prstGeom>
          <a:noFill/>
          <a:ln>
            <a:noFill/>
          </a:ln>
        </p:spPr>
      </p:pic>
    </p:spTree>
    <p:extLst>
      <p:ext uri="{BB962C8B-B14F-4D97-AF65-F5344CB8AC3E}">
        <p14:creationId xmlns:p14="http://schemas.microsoft.com/office/powerpoint/2010/main" val="9911537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End-to-End Exactly-Once</a:t>
            </a:r>
            <a:r>
              <a:rPr lang="zh-CN" altLang="en-US" dirty="0"/>
              <a:t>的实现</a:t>
            </a:r>
            <a:endParaRPr lang="en-US" altLang="zh-CN" dirty="0"/>
          </a:p>
        </p:txBody>
      </p:sp>
      <p:sp>
        <p:nvSpPr>
          <p:cNvPr id="7" name="文本占位符 3">
            <a:extLst>
              <a:ext uri="{FF2B5EF4-FFF2-40B4-BE49-F238E27FC236}">
                <a16:creationId xmlns:a16="http://schemas.microsoft.com/office/drawing/2014/main" id="{683BA33C-51D4-4743-88ED-3F92842320F9}"/>
              </a:ext>
            </a:extLst>
          </p:cNvPr>
          <p:cNvSpPr>
            <a:spLocks noGrp="1"/>
          </p:cNvSpPr>
          <p:nvPr>
            <p:ph type="body" sz="quarter" idx="11"/>
          </p:nvPr>
        </p:nvSpPr>
        <p:spPr>
          <a:xfrm>
            <a:off x="710565" y="1174376"/>
            <a:ext cx="10699115" cy="2603993"/>
          </a:xfrm>
        </p:spPr>
        <p:txBody>
          <a:bodyPr/>
          <a:lstStyle/>
          <a:p>
            <a:pPr indent="266700">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通过前面的学习，我们</a:t>
            </a:r>
            <a:r>
              <a:rPr lang="zh-CN" altLang="en-US" sz="1800">
                <a:effectLst/>
                <a:latin typeface="微软雅黑 Light" panose="020B0502040204020203" pitchFamily="34" charset="-122"/>
                <a:ea typeface="微软雅黑 Light" panose="020B0502040204020203" pitchFamily="34" charset="-122"/>
                <a:cs typeface="Times New Roman" panose="02020603050405020304" pitchFamily="18" charset="0"/>
              </a:rPr>
              <a:t>了解到</a:t>
            </a:r>
            <a:r>
              <a:rPr lang="en-US" altLang="zh-CN" sz="180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indent="266700">
              <a:spcBef>
                <a:spcPts val="900"/>
              </a:spcBef>
              <a:spcAft>
                <a:spcPts val="900"/>
              </a:spcAft>
            </a:pPr>
            <a:r>
              <a:rPr lang="en-US" altLang="zh-CN" sz="1800">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内部借助分布式快照</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已经实现了内部的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Exactly-Once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，但是</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自身是无法保证外部其他系统“精确一次”语义的，所以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若要实现所谓“端到端（</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End to End</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）的精确一次”的要求，那么外部系统必须支持“精确一次”语义；然后借助一些其他手段才能</a:t>
            </a:r>
            <a:r>
              <a:rPr lang="zh-CN" altLang="en-US" sz="1800">
                <a:effectLst/>
                <a:latin typeface="微软雅黑 Light" panose="020B0502040204020203" pitchFamily="34" charset="-122"/>
                <a:ea typeface="微软雅黑 Light" panose="020B0502040204020203" pitchFamily="34" charset="-122"/>
                <a:cs typeface="Times New Roman" panose="02020603050405020304" pitchFamily="18" charset="0"/>
              </a:rPr>
              <a:t>实现。</a:t>
            </a: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indent="266700">
              <a:spcBef>
                <a:spcPts val="900"/>
              </a:spcBef>
              <a:spcAft>
                <a:spcPts val="900"/>
              </a:spcAft>
            </a:pP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13369835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End-to-End Exactly-Once</a:t>
            </a:r>
            <a:r>
              <a:rPr lang="zh-CN" altLang="en-US" dirty="0"/>
              <a:t>的实现</a:t>
            </a:r>
            <a:endParaRPr lang="en-US" altLang="zh-CN" dirty="0"/>
          </a:p>
        </p:txBody>
      </p:sp>
      <p:sp>
        <p:nvSpPr>
          <p:cNvPr id="3" name="文本占位符 2"/>
          <p:cNvSpPr>
            <a:spLocks noGrp="1"/>
          </p:cNvSpPr>
          <p:nvPr>
            <p:ph type="body" sz="quarter" idx="10"/>
          </p:nvPr>
        </p:nvSpPr>
        <p:spPr/>
        <p:txBody>
          <a:bodyPr/>
          <a:lstStyle/>
          <a:p>
            <a:r>
              <a:rPr lang="en-US" altLang="zh-CN" dirty="0"/>
              <a:t>Source</a:t>
            </a:r>
          </a:p>
        </p:txBody>
      </p:sp>
      <p:sp>
        <p:nvSpPr>
          <p:cNvPr id="4" name="文本占位符 3"/>
          <p:cNvSpPr>
            <a:spLocks noGrp="1"/>
          </p:cNvSpPr>
          <p:nvPr>
            <p:ph type="body" sz="quarter" idx="11"/>
          </p:nvPr>
        </p:nvSpPr>
        <p:spPr>
          <a:xfrm>
            <a:off x="710565" y="1656080"/>
            <a:ext cx="10699115" cy="3740673"/>
          </a:xfrm>
        </p:spPr>
        <p:txBody>
          <a:bodyPr/>
          <a:lstStyle/>
          <a:p>
            <a:pPr indent="266700">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发生故障时需要支持重设数据的读取位置，如</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Kafka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可以通过</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offset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来实现（其他的没有</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offset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系统，我们可以自己实现累加器计数）。</a:t>
            </a:r>
          </a:p>
        </p:txBody>
      </p:sp>
    </p:spTree>
    <p:extLst>
      <p:ext uri="{BB962C8B-B14F-4D97-AF65-F5344CB8AC3E}">
        <p14:creationId xmlns:p14="http://schemas.microsoft.com/office/powerpoint/2010/main" val="42112266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End-to-End Exactly-Once</a:t>
            </a:r>
            <a:r>
              <a:rPr lang="zh-CN" altLang="en-US" dirty="0"/>
              <a:t>的实现</a:t>
            </a:r>
            <a:endParaRPr lang="en-US" altLang="zh-CN" dirty="0"/>
          </a:p>
        </p:txBody>
      </p:sp>
      <p:sp>
        <p:nvSpPr>
          <p:cNvPr id="3" name="文本占位符 2"/>
          <p:cNvSpPr>
            <a:spLocks noGrp="1"/>
          </p:cNvSpPr>
          <p:nvPr>
            <p:ph type="body" sz="quarter" idx="10"/>
          </p:nvPr>
        </p:nvSpPr>
        <p:spPr/>
        <p:txBody>
          <a:bodyPr/>
          <a:lstStyle/>
          <a:p>
            <a:r>
              <a:rPr lang="en-US" altLang="zh-CN" dirty="0"/>
              <a:t>Transformation</a:t>
            </a:r>
          </a:p>
        </p:txBody>
      </p:sp>
      <p:sp>
        <p:nvSpPr>
          <p:cNvPr id="4" name="文本占位符 3"/>
          <p:cNvSpPr>
            <a:spLocks noGrp="1"/>
          </p:cNvSpPr>
          <p:nvPr>
            <p:ph type="body" sz="quarter" idx="11"/>
          </p:nvPr>
        </p:nvSpPr>
        <p:spPr>
          <a:xfrm>
            <a:off x="710565" y="1656080"/>
            <a:ext cx="10699115" cy="3740673"/>
          </a:xfrm>
        </p:spPr>
        <p:txBody>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也就是</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内部，已经通过</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保证了，如果发生故障或出错时，</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应用重启后会从最新成功完成的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中恢复</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重置应用状态并回滚状态到</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中输入流的正确位置，之后再开始执行数据处理，就好像该故障或崩溃从未发生过一般。</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342900" lvl="0" indent="-342900">
              <a:spcBef>
                <a:spcPts val="900"/>
              </a:spcBef>
              <a:spcAft>
                <a:spcPts val="90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分布式快照机制</a:t>
            </a:r>
          </a:p>
          <a:p>
            <a:pPr indent="266700">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我们在之前的课程中讲解过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的容错机制，</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提供了失败恢复的容错机制，而这个容错机制的核心就是持续创建分布式数据流的快照来实现。</a:t>
            </a:r>
          </a:p>
          <a:p>
            <a:pPr>
              <a:spcBef>
                <a:spcPts val="150"/>
              </a:spcBef>
              <a:spcAft>
                <a:spcPts val="150"/>
              </a:spcAft>
            </a:pP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30194687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End-to-End Exactly-Once</a:t>
            </a:r>
            <a:r>
              <a:rPr lang="zh-CN" altLang="en-US" dirty="0"/>
              <a:t>的实现</a:t>
            </a:r>
            <a:endParaRPr lang="en-US" altLang="zh-CN" dirty="0"/>
          </a:p>
        </p:txBody>
      </p:sp>
      <p:sp>
        <p:nvSpPr>
          <p:cNvPr id="3" name="文本占位符 2"/>
          <p:cNvSpPr>
            <a:spLocks noGrp="1"/>
          </p:cNvSpPr>
          <p:nvPr>
            <p:ph type="body" sz="quarter" idx="10"/>
          </p:nvPr>
        </p:nvSpPr>
        <p:spPr/>
        <p:txBody>
          <a:bodyPr/>
          <a:lstStyle/>
          <a:p>
            <a:r>
              <a:rPr lang="en-US" altLang="zh-CN" dirty="0"/>
              <a:t>Transformation</a:t>
            </a:r>
          </a:p>
        </p:txBody>
      </p:sp>
      <p:sp>
        <p:nvSpPr>
          <p:cNvPr id="4" name="文本占位符 3"/>
          <p:cNvSpPr>
            <a:spLocks noGrp="1"/>
          </p:cNvSpPr>
          <p:nvPr>
            <p:ph type="body" sz="quarter" idx="11"/>
          </p:nvPr>
        </p:nvSpPr>
        <p:spPr>
          <a:xfrm>
            <a:off x="854001" y="5063880"/>
            <a:ext cx="10699115" cy="1336919"/>
          </a:xfrm>
        </p:spPr>
        <p:txBody>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同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Spark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相比，</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Spark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仅仅是针对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Driver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的故障恢复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。而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的快照可以到算子级别，并且对全局数据也可以做快照。</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的分布式快照受到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Chandy-Lamport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分布式快照算法启发，同时进行了量身定做。</a:t>
            </a:r>
          </a:p>
          <a:p>
            <a:pPr>
              <a:spcBef>
                <a:spcPts val="150"/>
              </a:spcBef>
              <a:spcAft>
                <a:spcPts val="150"/>
              </a:spcAft>
            </a:pP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5" name="图片 4" descr="1559632980462">
            <a:extLst>
              <a:ext uri="{FF2B5EF4-FFF2-40B4-BE49-F238E27FC236}">
                <a16:creationId xmlns:a16="http://schemas.microsoft.com/office/drawing/2014/main" id="{9A9DF13B-1168-47B4-91A2-20D30A322F6F}"/>
              </a:ext>
            </a:extLst>
          </p:cNvPr>
          <p:cNvPicPr>
            <a:picLocks noChangeAspect="1"/>
          </p:cNvPicPr>
          <p:nvPr/>
        </p:nvPicPr>
        <p:blipFill>
          <a:blip r:embed="rId2"/>
          <a:stretch>
            <a:fillRect/>
          </a:stretch>
        </p:blipFill>
        <p:spPr>
          <a:xfrm>
            <a:off x="2923502" y="1367624"/>
            <a:ext cx="6077061" cy="3523348"/>
          </a:xfrm>
          <a:prstGeom prst="rect">
            <a:avLst/>
          </a:prstGeom>
        </p:spPr>
      </p:pic>
    </p:spTree>
    <p:extLst>
      <p:ext uri="{BB962C8B-B14F-4D97-AF65-F5344CB8AC3E}">
        <p14:creationId xmlns:p14="http://schemas.microsoft.com/office/powerpoint/2010/main" val="281991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数据</a:t>
            </a:r>
          </a:p>
        </p:txBody>
      </p:sp>
      <p:sp>
        <p:nvSpPr>
          <p:cNvPr id="4" name="文本占位符 3"/>
          <p:cNvSpPr>
            <a:spLocks noGrp="1"/>
          </p:cNvSpPr>
          <p:nvPr>
            <p:ph type="body" sz="quarter" idx="11"/>
          </p:nvPr>
        </p:nvSpPr>
        <p:spPr>
          <a:xfrm>
            <a:off x="710880" y="1000825"/>
            <a:ext cx="10699115" cy="936625"/>
          </a:xfrm>
        </p:spPr>
        <p:txBody>
          <a:bodyPr/>
          <a:lstStyle/>
          <a:p>
            <a:r>
              <a:rPr lang="zh-CN" altLang="en-US" dirty="0"/>
              <a:t>首先我们通过自定义</a:t>
            </a:r>
            <a:r>
              <a:rPr lang="en-US" altLang="zh-CN" dirty="0"/>
              <a:t>source </a:t>
            </a:r>
            <a:r>
              <a:rPr lang="zh-CN" altLang="en-US" dirty="0"/>
              <a:t>模拟订单的生成，生成了一个</a:t>
            </a:r>
            <a:r>
              <a:rPr lang="en-US" altLang="zh-CN" dirty="0"/>
              <a:t>Tuple2,</a:t>
            </a:r>
            <a:r>
              <a:rPr lang="zh-CN" altLang="en-US" dirty="0"/>
              <a:t>第一个元素是分类，第二个元素表示这个分类下产生的订单金额，金额我们通过随机生成</a:t>
            </a:r>
            <a:r>
              <a:rPr lang="en-US" altLang="zh-CN" dirty="0"/>
              <a:t>.</a:t>
            </a:r>
            <a:endParaRPr lang="zh-CN" altLang="en-US" dirty="0"/>
          </a:p>
        </p:txBody>
      </p:sp>
      <p:sp>
        <p:nvSpPr>
          <p:cNvPr id="5" name="TextBox 3">
            <a:extLst>
              <a:ext uri="{FF2B5EF4-FFF2-40B4-BE49-F238E27FC236}">
                <a16:creationId xmlns:a16="http://schemas.microsoft.com/office/drawing/2014/main" id="{F99DAD4A-1E3A-4F8E-912B-22024DA3C4ED}"/>
              </a:ext>
            </a:extLst>
          </p:cNvPr>
          <p:cNvSpPr txBox="1"/>
          <p:nvPr/>
        </p:nvSpPr>
        <p:spPr>
          <a:xfrm>
            <a:off x="782005" y="1779659"/>
            <a:ext cx="10362811" cy="2185214"/>
          </a:xfrm>
          <a:prstGeom prst="rect">
            <a:avLst/>
          </a:prstGeom>
          <a:solidFill>
            <a:srgbClr val="FFFFE4"/>
          </a:solidFill>
          <a:ln w="3175">
            <a:solidFill>
              <a:srgbClr val="919191"/>
            </a:solidFill>
          </a:ln>
        </p:spPr>
        <p:txBody>
          <a:bodyPr wrap="square">
            <a:spAutoFit/>
          </a:bodyPr>
          <a:lstStyle/>
          <a:p>
            <a:pPr algn="just">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public abstract class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KeyedBroadcastProcessFunction</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&lt;KS, IN1, IN2, OUT&gt; extends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BaseBroadcastProcessFunction</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p>
          <a:p>
            <a:pPr algn="just">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public abstract void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processElement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(final IN1 value, final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ReadOnlyContext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ctx</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final Collector&lt;OUT&gt; out) throws Exception;</a:t>
            </a:r>
          </a:p>
          <a:p>
            <a:pPr algn="just">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public abstract void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processBroadcastElement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(final IN2 value, final Context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ctx</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final Collector&lt;OUT&gt; out) throws Exception;</a:t>
            </a:r>
          </a:p>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p:txBody>
      </p:sp>
      <p:sp>
        <p:nvSpPr>
          <p:cNvPr id="12" name="文本框 11">
            <a:extLst>
              <a:ext uri="{FF2B5EF4-FFF2-40B4-BE49-F238E27FC236}">
                <a16:creationId xmlns:a16="http://schemas.microsoft.com/office/drawing/2014/main" id="{E2C577E7-290A-4494-9344-9AD961C962D9}"/>
              </a:ext>
            </a:extLst>
          </p:cNvPr>
          <p:cNvSpPr txBox="1"/>
          <p:nvPr/>
        </p:nvSpPr>
        <p:spPr>
          <a:xfrm>
            <a:off x="718631" y="4109251"/>
            <a:ext cx="10426185" cy="1805623"/>
          </a:xfrm>
          <a:prstGeom prst="rect">
            <a:avLst/>
          </a:prstGeom>
          <a:noFill/>
        </p:spPr>
        <p:txBody>
          <a:bodyPr wrap="square">
            <a:spAutoFit/>
          </a:bodyPr>
          <a:lstStyle/>
          <a:p>
            <a:pPr>
              <a:spcBef>
                <a:spcPts val="150"/>
              </a:spcBef>
              <a:spcAft>
                <a:spcPts val="150"/>
              </a:spcAft>
            </a:pPr>
            <a:r>
              <a:rPr lang="zh-CN" altLang="en-US" sz="1600" dirty="0">
                <a:solidFill>
                  <a:schemeClr val="tx1">
                    <a:lumMod val="85000"/>
                    <a:lumOff val="15000"/>
                  </a:schemeClr>
                </a:solidFill>
                <a:ea typeface="阿里巴巴普惠体" panose="00020600040101010101" pitchFamily="18" charset="-122"/>
              </a:rPr>
              <a:t>上面泛型中的各个参数的含义，说明如下：</a:t>
            </a:r>
          </a:p>
          <a:p>
            <a:pPr>
              <a:spcBef>
                <a:spcPts val="150"/>
              </a:spcBef>
              <a:spcAft>
                <a:spcPts val="150"/>
              </a:spcAft>
            </a:pPr>
            <a:r>
              <a:rPr lang="en-US" altLang="zh-CN" sz="1600" dirty="0">
                <a:solidFill>
                  <a:schemeClr val="tx1">
                    <a:lumMod val="85000"/>
                    <a:lumOff val="15000"/>
                  </a:schemeClr>
                </a:solidFill>
                <a:ea typeface="阿里巴巴普惠体" panose="00020600040101010101" pitchFamily="18" charset="-122"/>
              </a:rPr>
              <a:t>KS</a:t>
            </a:r>
            <a:r>
              <a:rPr lang="zh-CN" altLang="en-US" sz="1600" dirty="0">
                <a:solidFill>
                  <a:schemeClr val="tx1">
                    <a:lumMod val="85000"/>
                    <a:lumOff val="15000"/>
                  </a:schemeClr>
                </a:solidFill>
                <a:ea typeface="阿里巴巴普惠体" panose="00020600040101010101" pitchFamily="18" charset="-122"/>
              </a:rPr>
              <a:t>：表示</a:t>
            </a:r>
            <a:r>
              <a:rPr lang="en-US" altLang="zh-CN" sz="1600" dirty="0" err="1">
                <a:solidFill>
                  <a:schemeClr val="tx1">
                    <a:lumMod val="85000"/>
                    <a:lumOff val="15000"/>
                  </a:schemeClr>
                </a:solidFill>
                <a:ea typeface="阿里巴巴普惠体" panose="00020600040101010101" pitchFamily="18" charset="-122"/>
              </a:rPr>
              <a:t>Flink</a:t>
            </a:r>
            <a:r>
              <a:rPr lang="en-US" altLang="zh-CN" sz="1600" dirty="0">
                <a:solidFill>
                  <a:schemeClr val="tx1">
                    <a:lumMod val="85000"/>
                    <a:lumOff val="15000"/>
                  </a:schemeClr>
                </a:solidFill>
                <a:ea typeface="阿里巴巴普惠体" panose="00020600040101010101" pitchFamily="18" charset="-122"/>
              </a:rPr>
              <a:t> </a:t>
            </a:r>
            <a:r>
              <a:rPr lang="zh-CN" altLang="en-US" sz="1600" dirty="0">
                <a:solidFill>
                  <a:schemeClr val="tx1">
                    <a:lumMod val="85000"/>
                    <a:lumOff val="15000"/>
                  </a:schemeClr>
                </a:solidFill>
                <a:ea typeface="阿里巴巴普惠体" panose="00020600040101010101" pitchFamily="18" charset="-122"/>
              </a:rPr>
              <a:t>程序从最上游的</a:t>
            </a:r>
            <a:r>
              <a:rPr lang="en-US" altLang="zh-CN" sz="1600" dirty="0">
                <a:solidFill>
                  <a:schemeClr val="tx1">
                    <a:lumMod val="85000"/>
                    <a:lumOff val="15000"/>
                  </a:schemeClr>
                </a:solidFill>
                <a:ea typeface="阿里巴巴普惠体" panose="00020600040101010101" pitchFamily="18" charset="-122"/>
              </a:rPr>
              <a:t>Source Operator </a:t>
            </a:r>
            <a:r>
              <a:rPr lang="zh-CN" altLang="en-US" sz="1600" dirty="0">
                <a:solidFill>
                  <a:schemeClr val="tx1">
                    <a:lumMod val="85000"/>
                    <a:lumOff val="15000"/>
                  </a:schemeClr>
                </a:solidFill>
                <a:ea typeface="阿里巴巴普惠体" panose="00020600040101010101" pitchFamily="18" charset="-122"/>
              </a:rPr>
              <a:t>开始构建</a:t>
            </a:r>
            <a:r>
              <a:rPr lang="en-US" altLang="zh-CN" sz="1600" dirty="0">
                <a:solidFill>
                  <a:schemeClr val="tx1">
                    <a:lumMod val="85000"/>
                    <a:lumOff val="15000"/>
                  </a:schemeClr>
                </a:solidFill>
                <a:ea typeface="阿里巴巴普惠体" panose="00020600040101010101" pitchFamily="18" charset="-122"/>
              </a:rPr>
              <a:t>Stream</a:t>
            </a:r>
            <a:r>
              <a:rPr lang="zh-CN" altLang="en-US" sz="1600" dirty="0">
                <a:solidFill>
                  <a:schemeClr val="tx1">
                    <a:lumMod val="85000"/>
                    <a:lumOff val="15000"/>
                  </a:schemeClr>
                </a:solidFill>
                <a:ea typeface="阿里巴巴普惠体" panose="00020600040101010101" pitchFamily="18" charset="-122"/>
              </a:rPr>
              <a:t>，当调用</a:t>
            </a:r>
            <a:r>
              <a:rPr lang="en-US" altLang="zh-CN" sz="1600" dirty="0" err="1">
                <a:solidFill>
                  <a:schemeClr val="tx1">
                    <a:lumMod val="85000"/>
                    <a:lumOff val="15000"/>
                  </a:schemeClr>
                </a:solidFill>
                <a:ea typeface="阿里巴巴普惠体" panose="00020600040101010101" pitchFamily="18" charset="-122"/>
              </a:rPr>
              <a:t>keyBy</a:t>
            </a:r>
            <a:r>
              <a:rPr lang="en-US" altLang="zh-CN" sz="1600" dirty="0">
                <a:solidFill>
                  <a:schemeClr val="tx1">
                    <a:lumMod val="85000"/>
                    <a:lumOff val="15000"/>
                  </a:schemeClr>
                </a:solidFill>
                <a:ea typeface="阿里巴巴普惠体" panose="00020600040101010101" pitchFamily="18" charset="-122"/>
              </a:rPr>
              <a:t> </a:t>
            </a:r>
            <a:r>
              <a:rPr lang="zh-CN" altLang="en-US" sz="1600" dirty="0">
                <a:solidFill>
                  <a:schemeClr val="tx1">
                    <a:lumMod val="85000"/>
                    <a:lumOff val="15000"/>
                  </a:schemeClr>
                </a:solidFill>
                <a:ea typeface="阿里巴巴普惠体" panose="00020600040101010101" pitchFamily="18" charset="-122"/>
              </a:rPr>
              <a:t>时所依赖的</a:t>
            </a:r>
            <a:r>
              <a:rPr lang="en-US" altLang="zh-CN" sz="1600" dirty="0">
                <a:solidFill>
                  <a:schemeClr val="tx1">
                    <a:lumMod val="85000"/>
                    <a:lumOff val="15000"/>
                  </a:schemeClr>
                </a:solidFill>
                <a:ea typeface="阿里巴巴普惠体" panose="00020600040101010101" pitchFamily="18" charset="-122"/>
              </a:rPr>
              <a:t>Key </a:t>
            </a:r>
            <a:r>
              <a:rPr lang="zh-CN" altLang="en-US" sz="1600" dirty="0">
                <a:solidFill>
                  <a:schemeClr val="tx1">
                    <a:lumMod val="85000"/>
                    <a:lumOff val="15000"/>
                  </a:schemeClr>
                </a:solidFill>
                <a:ea typeface="阿里巴巴普惠体" panose="00020600040101010101" pitchFamily="18" charset="-122"/>
              </a:rPr>
              <a:t>的类型；</a:t>
            </a:r>
          </a:p>
          <a:p>
            <a:pPr>
              <a:spcBef>
                <a:spcPts val="150"/>
              </a:spcBef>
              <a:spcAft>
                <a:spcPts val="150"/>
              </a:spcAft>
            </a:pPr>
            <a:r>
              <a:rPr lang="en-US" altLang="zh-CN" sz="1600" dirty="0">
                <a:solidFill>
                  <a:schemeClr val="tx1">
                    <a:lumMod val="85000"/>
                    <a:lumOff val="15000"/>
                  </a:schemeClr>
                </a:solidFill>
                <a:ea typeface="阿里巴巴普惠体" panose="00020600040101010101" pitchFamily="18" charset="-122"/>
              </a:rPr>
              <a:t>IN1</a:t>
            </a:r>
            <a:r>
              <a:rPr lang="zh-CN" altLang="en-US" sz="1600" dirty="0">
                <a:solidFill>
                  <a:schemeClr val="tx1">
                    <a:lumMod val="85000"/>
                    <a:lumOff val="15000"/>
                  </a:schemeClr>
                </a:solidFill>
                <a:ea typeface="阿里巴巴普惠体" panose="00020600040101010101" pitchFamily="18" charset="-122"/>
              </a:rPr>
              <a:t>：表示非</a:t>
            </a:r>
            <a:r>
              <a:rPr lang="en-US" altLang="zh-CN" sz="1600" dirty="0">
                <a:solidFill>
                  <a:schemeClr val="tx1">
                    <a:lumMod val="85000"/>
                    <a:lumOff val="15000"/>
                  </a:schemeClr>
                </a:solidFill>
                <a:ea typeface="阿里巴巴普惠体" panose="00020600040101010101" pitchFamily="18" charset="-122"/>
              </a:rPr>
              <a:t>Broadcast </a:t>
            </a:r>
            <a:r>
              <a:rPr lang="zh-CN" altLang="en-US" sz="1600" dirty="0">
                <a:solidFill>
                  <a:schemeClr val="tx1">
                    <a:lumMod val="85000"/>
                    <a:lumOff val="15000"/>
                  </a:schemeClr>
                </a:solidFill>
                <a:ea typeface="阿里巴巴普惠体" panose="00020600040101010101" pitchFamily="18" charset="-122"/>
              </a:rPr>
              <a:t>的</a:t>
            </a:r>
            <a:r>
              <a:rPr lang="en-US" altLang="zh-CN" sz="1600" dirty="0">
                <a:solidFill>
                  <a:schemeClr val="tx1">
                    <a:lumMod val="85000"/>
                    <a:lumOff val="15000"/>
                  </a:schemeClr>
                </a:solidFill>
                <a:ea typeface="阿里巴巴普惠体" panose="00020600040101010101" pitchFamily="18" charset="-122"/>
              </a:rPr>
              <a:t>Data Stream </a:t>
            </a:r>
            <a:r>
              <a:rPr lang="zh-CN" altLang="en-US" sz="1600" dirty="0">
                <a:solidFill>
                  <a:schemeClr val="tx1">
                    <a:lumMod val="85000"/>
                    <a:lumOff val="15000"/>
                  </a:schemeClr>
                </a:solidFill>
                <a:ea typeface="阿里巴巴普惠体" panose="00020600040101010101" pitchFamily="18" charset="-122"/>
              </a:rPr>
              <a:t>中的数据记录的类型；</a:t>
            </a:r>
          </a:p>
          <a:p>
            <a:pPr>
              <a:spcBef>
                <a:spcPts val="150"/>
              </a:spcBef>
              <a:spcAft>
                <a:spcPts val="150"/>
              </a:spcAft>
            </a:pPr>
            <a:r>
              <a:rPr lang="en-US" altLang="zh-CN" sz="1600" dirty="0">
                <a:solidFill>
                  <a:schemeClr val="tx1">
                    <a:lumMod val="85000"/>
                    <a:lumOff val="15000"/>
                  </a:schemeClr>
                </a:solidFill>
                <a:ea typeface="阿里巴巴普惠体" panose="00020600040101010101" pitchFamily="18" charset="-122"/>
              </a:rPr>
              <a:t>IN2</a:t>
            </a:r>
            <a:r>
              <a:rPr lang="zh-CN" altLang="en-US" sz="1600" dirty="0">
                <a:solidFill>
                  <a:schemeClr val="tx1">
                    <a:lumMod val="85000"/>
                    <a:lumOff val="15000"/>
                  </a:schemeClr>
                </a:solidFill>
                <a:ea typeface="阿里巴巴普惠体" panose="00020600040101010101" pitchFamily="18" charset="-122"/>
              </a:rPr>
              <a:t>：表示</a:t>
            </a:r>
            <a:r>
              <a:rPr lang="en-US" altLang="zh-CN" sz="1600" dirty="0">
                <a:solidFill>
                  <a:schemeClr val="tx1">
                    <a:lumMod val="85000"/>
                    <a:lumOff val="15000"/>
                  </a:schemeClr>
                </a:solidFill>
                <a:ea typeface="阿里巴巴普惠体" panose="00020600040101010101" pitchFamily="18" charset="-122"/>
              </a:rPr>
              <a:t>Broadcast Stream </a:t>
            </a:r>
            <a:r>
              <a:rPr lang="zh-CN" altLang="en-US" sz="1600" dirty="0">
                <a:solidFill>
                  <a:schemeClr val="tx1">
                    <a:lumMod val="85000"/>
                    <a:lumOff val="15000"/>
                  </a:schemeClr>
                </a:solidFill>
                <a:ea typeface="阿里巴巴普惠体" panose="00020600040101010101" pitchFamily="18" charset="-122"/>
              </a:rPr>
              <a:t>中的数据记录的类型；</a:t>
            </a:r>
          </a:p>
          <a:p>
            <a:pPr>
              <a:spcBef>
                <a:spcPts val="150"/>
              </a:spcBef>
              <a:spcAft>
                <a:spcPts val="150"/>
              </a:spcAft>
            </a:pPr>
            <a:r>
              <a:rPr lang="en-US" altLang="zh-CN" sz="1600" dirty="0">
                <a:solidFill>
                  <a:schemeClr val="tx1">
                    <a:lumMod val="85000"/>
                    <a:lumOff val="15000"/>
                  </a:schemeClr>
                </a:solidFill>
                <a:ea typeface="阿里巴巴普惠体" panose="00020600040101010101" pitchFamily="18" charset="-122"/>
              </a:rPr>
              <a:t>OUT</a:t>
            </a:r>
            <a:r>
              <a:rPr lang="zh-CN" altLang="en-US" sz="1600" dirty="0">
                <a:solidFill>
                  <a:schemeClr val="tx1">
                    <a:lumMod val="85000"/>
                    <a:lumOff val="15000"/>
                  </a:schemeClr>
                </a:solidFill>
                <a:ea typeface="阿里巴巴普惠体" panose="00020600040101010101" pitchFamily="18" charset="-122"/>
              </a:rPr>
              <a:t>：表示经过</a:t>
            </a:r>
            <a:r>
              <a:rPr lang="en-US" altLang="zh-CN" sz="1600" dirty="0" err="1">
                <a:solidFill>
                  <a:schemeClr val="tx1">
                    <a:lumMod val="85000"/>
                    <a:lumOff val="15000"/>
                  </a:schemeClr>
                </a:solidFill>
                <a:ea typeface="阿里巴巴普惠体" panose="00020600040101010101" pitchFamily="18" charset="-122"/>
              </a:rPr>
              <a:t>KeyedBroadcastProcessFunction</a:t>
            </a:r>
            <a:r>
              <a:rPr lang="en-US" altLang="zh-CN" sz="1600" dirty="0">
                <a:solidFill>
                  <a:schemeClr val="tx1">
                    <a:lumMod val="85000"/>
                    <a:lumOff val="15000"/>
                  </a:schemeClr>
                </a:solidFill>
                <a:ea typeface="阿里巴巴普惠体" panose="00020600040101010101" pitchFamily="18" charset="-122"/>
              </a:rPr>
              <a:t> </a:t>
            </a:r>
            <a:r>
              <a:rPr lang="zh-CN" altLang="en-US" sz="1600" dirty="0">
                <a:solidFill>
                  <a:schemeClr val="tx1">
                    <a:lumMod val="85000"/>
                    <a:lumOff val="15000"/>
                  </a:schemeClr>
                </a:solidFill>
                <a:ea typeface="阿里巴巴普惠体" panose="00020600040101010101" pitchFamily="18" charset="-122"/>
              </a:rPr>
              <a:t>的</a:t>
            </a:r>
            <a:r>
              <a:rPr lang="en-US" altLang="zh-CN" sz="1600" dirty="0" err="1">
                <a:solidFill>
                  <a:schemeClr val="tx1">
                    <a:lumMod val="85000"/>
                    <a:lumOff val="15000"/>
                  </a:schemeClr>
                </a:solidFill>
                <a:ea typeface="阿里巴巴普惠体" panose="00020600040101010101" pitchFamily="18" charset="-122"/>
              </a:rPr>
              <a:t>processElement</a:t>
            </a:r>
            <a:r>
              <a:rPr lang="en-US" altLang="zh-CN" sz="1600" dirty="0">
                <a:solidFill>
                  <a:schemeClr val="tx1">
                    <a:lumMod val="85000"/>
                    <a:lumOff val="15000"/>
                  </a:schemeClr>
                </a:solidFill>
                <a:ea typeface="阿里巴巴普惠体" panose="00020600040101010101" pitchFamily="18" charset="-122"/>
              </a:rPr>
              <a:t>()</a:t>
            </a:r>
            <a:r>
              <a:rPr lang="zh-CN" altLang="en-US" sz="1600" dirty="0">
                <a:solidFill>
                  <a:schemeClr val="tx1">
                    <a:lumMod val="85000"/>
                    <a:lumOff val="15000"/>
                  </a:schemeClr>
                </a:solidFill>
                <a:ea typeface="阿里巴巴普惠体" panose="00020600040101010101" pitchFamily="18" charset="-122"/>
              </a:rPr>
              <a:t>和</a:t>
            </a:r>
            <a:r>
              <a:rPr lang="en-US" altLang="zh-CN" sz="1600" dirty="0" err="1">
                <a:solidFill>
                  <a:schemeClr val="tx1">
                    <a:lumMod val="85000"/>
                    <a:lumOff val="15000"/>
                  </a:schemeClr>
                </a:solidFill>
                <a:ea typeface="阿里巴巴普惠体" panose="00020600040101010101" pitchFamily="18" charset="-122"/>
              </a:rPr>
              <a:t>processBroadcastElement</a:t>
            </a:r>
            <a:r>
              <a:rPr lang="en-US" altLang="zh-CN" sz="1600" dirty="0">
                <a:solidFill>
                  <a:schemeClr val="tx1">
                    <a:lumMod val="85000"/>
                    <a:lumOff val="15000"/>
                  </a:schemeClr>
                </a:solidFill>
                <a:ea typeface="阿里巴巴普惠体" panose="00020600040101010101" pitchFamily="18" charset="-122"/>
              </a:rPr>
              <a:t>()</a:t>
            </a:r>
            <a:r>
              <a:rPr lang="zh-CN" altLang="en-US" sz="1600" dirty="0">
                <a:solidFill>
                  <a:schemeClr val="tx1">
                    <a:lumMod val="85000"/>
                    <a:lumOff val="15000"/>
                  </a:schemeClr>
                </a:solidFill>
                <a:ea typeface="阿里巴巴普惠体" panose="00020600040101010101" pitchFamily="18" charset="-122"/>
              </a:rPr>
              <a:t>方法处理后输出结果数据记录的类型</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End-to-End Exactly-Once</a:t>
            </a:r>
            <a:r>
              <a:rPr lang="zh-CN" altLang="en-US" dirty="0"/>
              <a:t>的实现</a:t>
            </a:r>
            <a:endParaRPr lang="en-US" altLang="zh-CN" dirty="0"/>
          </a:p>
        </p:txBody>
      </p:sp>
      <p:sp>
        <p:nvSpPr>
          <p:cNvPr id="3" name="文本占位符 2"/>
          <p:cNvSpPr>
            <a:spLocks noGrp="1"/>
          </p:cNvSpPr>
          <p:nvPr>
            <p:ph type="body" sz="quarter" idx="10"/>
          </p:nvPr>
        </p:nvSpPr>
        <p:spPr/>
        <p:txBody>
          <a:bodyPr/>
          <a:lstStyle/>
          <a:p>
            <a:r>
              <a:rPr lang="en-US" altLang="zh-CN" dirty="0"/>
              <a:t>Transformation</a:t>
            </a:r>
          </a:p>
        </p:txBody>
      </p:sp>
      <p:sp>
        <p:nvSpPr>
          <p:cNvPr id="4" name="文本占位符 3"/>
          <p:cNvSpPr>
            <a:spLocks noGrp="1"/>
          </p:cNvSpPr>
          <p:nvPr>
            <p:ph type="body" sz="quarter" idx="11"/>
          </p:nvPr>
        </p:nvSpPr>
        <p:spPr>
          <a:xfrm>
            <a:off x="710565" y="1457271"/>
            <a:ext cx="10699115" cy="1971729"/>
          </a:xfrm>
        </p:spPr>
        <p:txBody>
          <a:bodyPr/>
          <a:lstStyle/>
          <a:p>
            <a:pPr marL="342900" lvl="0" indent="-342900">
              <a:spcBef>
                <a:spcPts val="900"/>
              </a:spcBef>
              <a:spcAft>
                <a:spcPts val="900"/>
              </a:spcAft>
              <a:buFont typeface="Wingdings" panose="05000000000000000000" pitchFamily="2" charset="2"/>
              <a:buChar char=""/>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Barrier</a:t>
            </a:r>
          </a:p>
          <a:p>
            <a:pPr>
              <a:spcBef>
                <a:spcPts val="150"/>
              </a:spcBef>
              <a:spcAft>
                <a:spcPts val="15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分布式快照的核心元素之一是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Barrier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（数据栅栏），我们也可以把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Barrier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简单地理解成一个标记，该标记是严格有序的，并且随着数据流往下流动。每个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Barrier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都带有自己的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ID</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Barrier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极其轻量，并不会干扰正常的数据处理。</a:t>
            </a:r>
          </a:p>
          <a:p>
            <a:pPr>
              <a:spcBef>
                <a:spcPts val="150"/>
              </a:spcBef>
              <a:spcAft>
                <a:spcPts val="150"/>
              </a:spcAft>
            </a:pP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86231EE5-8F74-483F-96BC-F626BD924CFE}"/>
              </a:ext>
            </a:extLst>
          </p:cNvPr>
          <p:cNvPicPr>
            <a:picLocks noChangeAspect="1"/>
          </p:cNvPicPr>
          <p:nvPr/>
        </p:nvPicPr>
        <p:blipFill>
          <a:blip r:embed="rId2"/>
          <a:stretch>
            <a:fillRect/>
          </a:stretch>
        </p:blipFill>
        <p:spPr>
          <a:xfrm>
            <a:off x="3662083" y="2931277"/>
            <a:ext cx="6629400" cy="2469452"/>
          </a:xfrm>
          <a:prstGeom prst="rect">
            <a:avLst/>
          </a:prstGeom>
          <a:noFill/>
          <a:ln>
            <a:noFill/>
          </a:ln>
        </p:spPr>
      </p:pic>
      <p:sp>
        <p:nvSpPr>
          <p:cNvPr id="8" name="文本框 7">
            <a:extLst>
              <a:ext uri="{FF2B5EF4-FFF2-40B4-BE49-F238E27FC236}">
                <a16:creationId xmlns:a16="http://schemas.microsoft.com/office/drawing/2014/main" id="{E748A0F1-DE2D-4044-AC87-CDA168D41E86}"/>
              </a:ext>
            </a:extLst>
          </p:cNvPr>
          <p:cNvSpPr txBox="1"/>
          <p:nvPr/>
        </p:nvSpPr>
        <p:spPr>
          <a:xfrm>
            <a:off x="783366" y="5400729"/>
            <a:ext cx="10625268" cy="923330"/>
          </a:xfrm>
          <a:prstGeom prst="rect">
            <a:avLst/>
          </a:prstGeom>
          <a:noFill/>
        </p:spPr>
        <p:txBody>
          <a:bodyPr wrap="square">
            <a:spAutoFit/>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如上图所示，假如我们有一个从左向右流动的数据流，</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会依次生成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snapshot 1</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snapshot 2</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snapshot 3……</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中有一个专门的“协调者”负责收集每个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snapshot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的位置信息，这个“协调者”也是高可用的。</a:t>
            </a:r>
          </a:p>
        </p:txBody>
      </p:sp>
    </p:spTree>
    <p:extLst>
      <p:ext uri="{BB962C8B-B14F-4D97-AF65-F5344CB8AC3E}">
        <p14:creationId xmlns:p14="http://schemas.microsoft.com/office/powerpoint/2010/main" val="41027672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End-to-End Exactly-Once</a:t>
            </a:r>
            <a:r>
              <a:rPr lang="zh-CN" altLang="en-US" dirty="0"/>
              <a:t>的实现</a:t>
            </a:r>
            <a:endParaRPr lang="en-US" altLang="zh-CN" dirty="0"/>
          </a:p>
        </p:txBody>
      </p:sp>
      <p:sp>
        <p:nvSpPr>
          <p:cNvPr id="3" name="文本占位符 2"/>
          <p:cNvSpPr>
            <a:spLocks noGrp="1"/>
          </p:cNvSpPr>
          <p:nvPr>
            <p:ph type="body" sz="quarter" idx="10"/>
          </p:nvPr>
        </p:nvSpPr>
        <p:spPr/>
        <p:txBody>
          <a:bodyPr/>
          <a:lstStyle/>
          <a:p>
            <a:r>
              <a:rPr lang="en-US" altLang="zh-CN" dirty="0"/>
              <a:t>Transformation</a:t>
            </a:r>
          </a:p>
        </p:txBody>
      </p:sp>
      <p:sp>
        <p:nvSpPr>
          <p:cNvPr id="4" name="文本占位符 3"/>
          <p:cNvSpPr>
            <a:spLocks noGrp="1"/>
          </p:cNvSpPr>
          <p:nvPr>
            <p:ph type="body" sz="quarter" idx="11"/>
          </p:nvPr>
        </p:nvSpPr>
        <p:spPr>
          <a:xfrm>
            <a:off x="710565" y="1457271"/>
            <a:ext cx="10699115" cy="2666494"/>
          </a:xfrm>
        </p:spPr>
        <p:txBody>
          <a:bodyPr/>
          <a:lstStyle/>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Barrier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会随着正常数据继续往下流动，每当遇到一个算子，算子会插入一个标识，这个标识的插入时间是上游所有的输入流都接收到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snapshot 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。与此同时，当我们的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sink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算子接收到所有上游流发送的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Barrier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时，那么就表明这一批数据处理完毕，</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会向“协调者”发送确认消息，表明当前的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snapshot n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完成了。当所有的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sink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算子都确认这批数据成功处理后，那么本次的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snapshot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被标识为完成。</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这里就会有一个问题，因为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运行在分布式环境中，一个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operator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的上游会有很多流，每个流的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barrier n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到达的时间不一致怎么办？这里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采取的措施是：快流等慢流。</a:t>
            </a:r>
          </a:p>
          <a:p>
            <a:pPr>
              <a:spcBef>
                <a:spcPts val="150"/>
              </a:spcBef>
              <a:spcAft>
                <a:spcPts val="150"/>
              </a:spcAft>
            </a:pP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A4EF971C-7A48-405C-9184-A61237F50479}"/>
              </a:ext>
            </a:extLst>
          </p:cNvPr>
          <p:cNvPicPr>
            <a:picLocks noChangeAspect="1"/>
          </p:cNvPicPr>
          <p:nvPr/>
        </p:nvPicPr>
        <p:blipFill>
          <a:blip r:embed="rId2"/>
          <a:stretch>
            <a:fillRect/>
          </a:stretch>
        </p:blipFill>
        <p:spPr>
          <a:xfrm>
            <a:off x="1962821" y="4143128"/>
            <a:ext cx="7870980" cy="1373377"/>
          </a:xfrm>
          <a:prstGeom prst="rect">
            <a:avLst/>
          </a:prstGeom>
          <a:noFill/>
          <a:ln>
            <a:noFill/>
          </a:ln>
        </p:spPr>
      </p:pic>
      <p:sp>
        <p:nvSpPr>
          <p:cNvPr id="9" name="文本框 8">
            <a:extLst>
              <a:ext uri="{FF2B5EF4-FFF2-40B4-BE49-F238E27FC236}">
                <a16:creationId xmlns:a16="http://schemas.microsoft.com/office/drawing/2014/main" id="{91920638-E371-4806-92AD-5A1AABADCED8}"/>
              </a:ext>
            </a:extLst>
          </p:cNvPr>
          <p:cNvSpPr txBox="1"/>
          <p:nvPr/>
        </p:nvSpPr>
        <p:spPr>
          <a:xfrm>
            <a:off x="710565" y="5700641"/>
            <a:ext cx="10629788" cy="923330"/>
          </a:xfrm>
          <a:prstGeom prst="rect">
            <a:avLst/>
          </a:prstGeom>
          <a:noFill/>
        </p:spPr>
        <p:txBody>
          <a:bodyPr wrap="square">
            <a:spAutoFit/>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拿上图的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barrier n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来说，其中一个流到的早，其他的流到的比较晚。当第一个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barrier 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到来后，当前的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operator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会继续等待其他流的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barrier 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。直到所有的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barrier n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到来后，</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operator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才会把所有的数据向下发送。</a:t>
            </a:r>
          </a:p>
        </p:txBody>
      </p:sp>
    </p:spTree>
    <p:extLst>
      <p:ext uri="{BB962C8B-B14F-4D97-AF65-F5344CB8AC3E}">
        <p14:creationId xmlns:p14="http://schemas.microsoft.com/office/powerpoint/2010/main" val="15189408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End-to-End Exactly-Once</a:t>
            </a:r>
            <a:r>
              <a:rPr lang="zh-CN" altLang="en-US" dirty="0"/>
              <a:t>的实现</a:t>
            </a:r>
            <a:endParaRPr lang="en-US" altLang="zh-CN" dirty="0"/>
          </a:p>
        </p:txBody>
      </p:sp>
      <p:sp>
        <p:nvSpPr>
          <p:cNvPr id="3" name="文本占位符 2"/>
          <p:cNvSpPr>
            <a:spLocks noGrp="1"/>
          </p:cNvSpPr>
          <p:nvPr>
            <p:ph type="body" sz="quarter" idx="10"/>
          </p:nvPr>
        </p:nvSpPr>
        <p:spPr/>
        <p:txBody>
          <a:bodyPr/>
          <a:lstStyle/>
          <a:p>
            <a:r>
              <a:rPr lang="en-US" altLang="zh-CN" dirty="0"/>
              <a:t>Transformation</a:t>
            </a:r>
          </a:p>
        </p:txBody>
      </p:sp>
      <p:sp>
        <p:nvSpPr>
          <p:cNvPr id="4" name="文本占位符 3"/>
          <p:cNvSpPr>
            <a:spLocks noGrp="1"/>
          </p:cNvSpPr>
          <p:nvPr>
            <p:ph type="body" sz="quarter" idx="11"/>
          </p:nvPr>
        </p:nvSpPr>
        <p:spPr>
          <a:xfrm>
            <a:off x="710565" y="1457270"/>
            <a:ext cx="10699115" cy="3419529"/>
          </a:xfrm>
        </p:spPr>
        <p:txBody>
          <a:bodyPr/>
          <a:lstStyle/>
          <a:p>
            <a:pPr marL="342900" lvl="0" indent="-342900">
              <a:spcBef>
                <a:spcPts val="900"/>
              </a:spcBef>
              <a:spcAft>
                <a:spcPts val="90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异步和增量</a:t>
            </a:r>
          </a:p>
          <a:p>
            <a:pPr indent="266700">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按照上面我们介绍的机制，每次在把快照存储到我们的状态后端时，如果是同步进行就会阻塞正常任务，从而引入延迟。因此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在做快照存储时，可采用异步方式。</a:t>
            </a:r>
          </a:p>
          <a:p>
            <a:pPr indent="266700">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此外，由于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是一个全局状态，用户保存的状态可能非常大，多数达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G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或者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级别。在这种情况下，</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的创建会非常慢，而且执行时占用的资源也比较多，因此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提出了增量快照的概念。也就是说，每次都是进行的全量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，是基于上次进行更新的。</a:t>
            </a:r>
          </a:p>
          <a:p>
            <a:pPr>
              <a:spcBef>
                <a:spcPts val="150"/>
              </a:spcBef>
              <a:spcAft>
                <a:spcPts val="150"/>
              </a:spcAft>
            </a:pP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36960796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End-to-End Exactly-Once</a:t>
            </a:r>
            <a:r>
              <a:rPr lang="zh-CN" altLang="en-US" dirty="0"/>
              <a:t>的实现</a:t>
            </a:r>
            <a:endParaRPr lang="en-US" altLang="zh-CN" dirty="0"/>
          </a:p>
        </p:txBody>
      </p:sp>
      <p:sp>
        <p:nvSpPr>
          <p:cNvPr id="3" name="文本占位符 2"/>
          <p:cNvSpPr>
            <a:spLocks noGrp="1"/>
          </p:cNvSpPr>
          <p:nvPr>
            <p:ph type="body" sz="quarter" idx="10"/>
          </p:nvPr>
        </p:nvSpPr>
        <p:spPr/>
        <p:txBody>
          <a:bodyPr/>
          <a:lstStyle/>
          <a:p>
            <a:r>
              <a:rPr lang="en-US" altLang="zh-CN" dirty="0"/>
              <a:t>Sink</a:t>
            </a:r>
          </a:p>
        </p:txBody>
      </p:sp>
      <p:sp>
        <p:nvSpPr>
          <p:cNvPr id="4" name="文本占位符 3"/>
          <p:cNvSpPr>
            <a:spLocks noGrp="1"/>
          </p:cNvSpPr>
          <p:nvPr>
            <p:ph type="body" sz="quarter" idx="11"/>
          </p:nvPr>
        </p:nvSpPr>
        <p:spPr>
          <a:xfrm>
            <a:off x="710565" y="1457270"/>
            <a:ext cx="10699115" cy="4997318"/>
          </a:xfrm>
        </p:spPr>
        <p:txBody>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需要支持幂等写入或事务写入</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的两阶段提交需要事务支持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285750" indent="-285750">
              <a:spcBef>
                <a:spcPts val="150"/>
              </a:spcBef>
              <a:spcAft>
                <a:spcPts val="150"/>
              </a:spcAft>
              <a:buFont typeface="Arial" panose="020B0604020202020204" pitchFamily="34" charset="0"/>
              <a:buChar char="•"/>
            </a:pPr>
            <a:r>
              <a:rPr lang="zh-CN" altLang="en-US" sz="1800" dirty="0">
                <a:latin typeface="微软雅黑 Light" panose="020B0502040204020203" pitchFamily="34" charset="-122"/>
                <a:ea typeface="微软雅黑 Light" panose="020B0502040204020203" pitchFamily="34" charset="-122"/>
                <a:cs typeface="Times New Roman" panose="02020603050405020304" pitchFamily="18" charset="0"/>
              </a:rPr>
              <a:t>幂等写入</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indent="266700">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幂等写操作是指：任意多次向一个系统写入数据，只对目标系统产生一次结果影响。</a:t>
            </a:r>
          </a:p>
          <a:p>
            <a:pPr indent="266700">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例如，重复向一个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HashMap</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里插入同一个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Key-Value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二元对，第一次插入时这个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HashMap</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发生变化，后续的插入操作不会改变</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HashMap</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的结果，这就是一个幂等写操作。</a:t>
            </a:r>
          </a:p>
          <a:p>
            <a:pPr indent="266700">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HBase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Redis</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和</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Cassandra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这样的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KV</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数据库一般经常用来作为</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，用以实现端到端的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Exactly-Once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需要注意的是，并不是说一个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KV</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数据库就百分百支持幂等写。幂等写对</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KV</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对有要求，那就是</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Key-Value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必须是可确定性（</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Deterministic</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）计算的。假如我们设计的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Key</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是：</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name +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curTimestamp</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，每次执行数据重发时，生成的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Key</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都不相同，会产生多次结果，整个操作不是幂等的。因此，为了追求端到端的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Exactly-Once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，我们设计业务逻辑时要尽量使用确定性的计算逻辑和数据模型。</a:t>
            </a:r>
          </a:p>
          <a:p>
            <a:pPr>
              <a:spcBef>
                <a:spcPts val="150"/>
              </a:spcBef>
              <a:spcAft>
                <a:spcPts val="150"/>
              </a:spcAft>
            </a:pP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29296359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End-to-End Exactly-Once</a:t>
            </a:r>
            <a:r>
              <a:rPr lang="zh-CN" altLang="en-US" dirty="0"/>
              <a:t>的实现</a:t>
            </a:r>
            <a:endParaRPr lang="en-US" altLang="zh-CN" dirty="0"/>
          </a:p>
        </p:txBody>
      </p:sp>
      <p:sp>
        <p:nvSpPr>
          <p:cNvPr id="3" name="文本占位符 2"/>
          <p:cNvSpPr>
            <a:spLocks noGrp="1"/>
          </p:cNvSpPr>
          <p:nvPr>
            <p:ph type="body" sz="quarter" idx="10"/>
          </p:nvPr>
        </p:nvSpPr>
        <p:spPr/>
        <p:txBody>
          <a:bodyPr/>
          <a:lstStyle/>
          <a:p>
            <a:r>
              <a:rPr lang="en-US" altLang="zh-CN" dirty="0"/>
              <a:t>Sink</a:t>
            </a:r>
          </a:p>
        </p:txBody>
      </p:sp>
      <p:sp>
        <p:nvSpPr>
          <p:cNvPr id="4" name="文本占位符 3"/>
          <p:cNvSpPr>
            <a:spLocks noGrp="1"/>
          </p:cNvSpPr>
          <p:nvPr>
            <p:ph type="body" sz="quarter" idx="11"/>
          </p:nvPr>
        </p:nvSpPr>
        <p:spPr>
          <a:xfrm>
            <a:off x="710565" y="1457270"/>
            <a:ext cx="10699115" cy="4997318"/>
          </a:xfrm>
        </p:spPr>
        <p:txBody>
          <a:bodyPr/>
          <a:lstStyle/>
          <a:p>
            <a:pPr marL="285750" indent="-285750">
              <a:spcBef>
                <a:spcPts val="150"/>
              </a:spcBef>
              <a:spcAft>
                <a:spcPts val="150"/>
              </a:spcAft>
              <a:buFont typeface="Arial" panose="020B0604020202020204" pitchFamily="34" charset="0"/>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事务写入（</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Transactional Writes</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indent="266700">
              <a:spcBef>
                <a:spcPts val="150"/>
              </a:spcBef>
              <a:spcAft>
                <a:spcPts val="15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借鉴了数据库中的事务处理技术，同时结合自身的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机制来保证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只对外部输出产生一次影响。大致的流程如下</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indent="266700">
              <a:spcBef>
                <a:spcPts val="150"/>
              </a:spcBef>
              <a:spcAft>
                <a:spcPts val="15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先将待输出的数据保存下来暂时不向外部系统提交，等到</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结束时，</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上下游所有算子的数据都是一致的时候，</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将之前保存的数据全部提交（</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Commit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）到外部系统。换句话说，只有经过</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确认的数据才向外部系统写入。</a:t>
            </a: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如下图所示，如果使用事务写，那只把时间戳</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3</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之前的输出提交到外部系统，时间戳</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3</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以后的数据（例如时间戳</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5</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和</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8</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生成的数据）暂时保存下来，等待下次</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时一起写入到外部系统。这就避免了时间戳</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5</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这个数据产生多次结果，多次写入到外部系统</a:t>
            </a:r>
            <a:r>
              <a:rPr lang="zh-CN" altLang="en-US" sz="1800" dirty="0">
                <a:latin typeface="微软雅黑 Light" panose="020B0502040204020203" pitchFamily="34" charset="-122"/>
                <a:ea typeface="微软雅黑 Light" panose="020B0502040204020203" pitchFamily="34" charset="-122"/>
                <a:cs typeface="Times New Roman" panose="02020603050405020304" pitchFamily="18" charset="0"/>
              </a:rPr>
              <a:t>。</a:t>
            </a: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10939076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End-to-End Exactly-Once</a:t>
            </a:r>
            <a:r>
              <a:rPr lang="zh-CN" altLang="en-US" dirty="0"/>
              <a:t>的实现</a:t>
            </a:r>
            <a:endParaRPr lang="en-US" altLang="zh-CN" dirty="0"/>
          </a:p>
        </p:txBody>
      </p:sp>
      <p:sp>
        <p:nvSpPr>
          <p:cNvPr id="3" name="文本占位符 2"/>
          <p:cNvSpPr>
            <a:spLocks noGrp="1"/>
          </p:cNvSpPr>
          <p:nvPr>
            <p:ph type="body" sz="quarter" idx="10"/>
          </p:nvPr>
        </p:nvSpPr>
        <p:spPr/>
        <p:txBody>
          <a:bodyPr/>
          <a:lstStyle/>
          <a:p>
            <a:r>
              <a:rPr lang="en-US" altLang="zh-CN" dirty="0"/>
              <a:t>Sink</a:t>
            </a:r>
          </a:p>
        </p:txBody>
      </p:sp>
      <p:pic>
        <p:nvPicPr>
          <p:cNvPr id="7" name="图片 6">
            <a:extLst>
              <a:ext uri="{FF2B5EF4-FFF2-40B4-BE49-F238E27FC236}">
                <a16:creationId xmlns:a16="http://schemas.microsoft.com/office/drawing/2014/main" id="{80FEAD02-F584-47C5-8467-275F5485E725}"/>
              </a:ext>
            </a:extLst>
          </p:cNvPr>
          <p:cNvPicPr>
            <a:picLocks noChangeAspect="1"/>
          </p:cNvPicPr>
          <p:nvPr/>
        </p:nvPicPr>
        <p:blipFill>
          <a:blip r:embed="rId2"/>
          <a:stretch>
            <a:fillRect/>
          </a:stretch>
        </p:blipFill>
        <p:spPr>
          <a:xfrm>
            <a:off x="2531482" y="1546918"/>
            <a:ext cx="6155316" cy="4060532"/>
          </a:xfrm>
          <a:prstGeom prst="rect">
            <a:avLst/>
          </a:prstGeom>
          <a:noFill/>
          <a:ln>
            <a:noFill/>
          </a:ln>
        </p:spPr>
      </p:pic>
      <p:sp>
        <p:nvSpPr>
          <p:cNvPr id="9" name="文本框 8">
            <a:extLst>
              <a:ext uri="{FF2B5EF4-FFF2-40B4-BE49-F238E27FC236}">
                <a16:creationId xmlns:a16="http://schemas.microsoft.com/office/drawing/2014/main" id="{69390006-5806-4C7F-ABAA-4D8A038A9074}"/>
              </a:ext>
            </a:extLst>
          </p:cNvPr>
          <p:cNvSpPr txBox="1"/>
          <p:nvPr/>
        </p:nvSpPr>
        <p:spPr>
          <a:xfrm>
            <a:off x="950258" y="5607450"/>
            <a:ext cx="10049435" cy="877163"/>
          </a:xfrm>
          <a:prstGeom prst="rect">
            <a:avLst/>
          </a:prstGeom>
          <a:noFill/>
        </p:spPr>
        <p:txBody>
          <a:bodyPr wrap="square">
            <a:spAutoFit/>
          </a:bodyPr>
          <a:lstStyle/>
          <a:p>
            <a:pPr>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在事务写的具体实现上，</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目前提供了两种方式：</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预写日志（</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Write-Ahead-Log</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WAL</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2.</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两阶段提交（</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Two-Phase-Commit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2PC</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p:txBody>
      </p:sp>
    </p:spTree>
    <p:extLst>
      <p:ext uri="{BB962C8B-B14F-4D97-AF65-F5344CB8AC3E}">
        <p14:creationId xmlns:p14="http://schemas.microsoft.com/office/powerpoint/2010/main" val="30903998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End-to-End Exactly-Once</a:t>
            </a:r>
            <a:r>
              <a:rPr lang="zh-CN" altLang="en-US" dirty="0"/>
              <a:t>的实现</a:t>
            </a:r>
            <a:endParaRPr lang="en-US" altLang="zh-CN" dirty="0"/>
          </a:p>
        </p:txBody>
      </p:sp>
      <p:sp>
        <p:nvSpPr>
          <p:cNvPr id="3" name="文本占位符 2"/>
          <p:cNvSpPr>
            <a:spLocks noGrp="1"/>
          </p:cNvSpPr>
          <p:nvPr>
            <p:ph type="body" sz="quarter" idx="10"/>
          </p:nvPr>
        </p:nvSpPr>
        <p:spPr/>
        <p:txBody>
          <a:bodyPr/>
          <a:lstStyle/>
          <a:p>
            <a:r>
              <a:rPr lang="en-US" altLang="zh-CN" dirty="0"/>
              <a:t>Sink</a:t>
            </a:r>
          </a:p>
        </p:txBody>
      </p:sp>
      <p:sp>
        <p:nvSpPr>
          <p:cNvPr id="9" name="文本框 8">
            <a:extLst>
              <a:ext uri="{FF2B5EF4-FFF2-40B4-BE49-F238E27FC236}">
                <a16:creationId xmlns:a16="http://schemas.microsoft.com/office/drawing/2014/main" id="{69390006-5806-4C7F-ABAA-4D8A038A9074}"/>
              </a:ext>
            </a:extLst>
          </p:cNvPr>
          <p:cNvSpPr txBox="1"/>
          <p:nvPr/>
        </p:nvSpPr>
        <p:spPr>
          <a:xfrm>
            <a:off x="710880" y="1646133"/>
            <a:ext cx="10049435" cy="2911053"/>
          </a:xfrm>
          <a:prstGeom prst="rect">
            <a:avLst/>
          </a:prstGeom>
          <a:noFill/>
        </p:spPr>
        <p:txBody>
          <a:bodyPr wrap="square">
            <a:spAutoFit/>
          </a:bodyPr>
          <a:lstStyle/>
          <a:p>
            <a:pPr>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这两种方式区别主要在于：</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 WAL</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方式通用性更强，适合几乎所有外部系统，但也不能提供百分百端到端的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Exactly-Once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，因为</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WAL</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预习日志会先写内存，而内存是易失介质。</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2.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如果外部系统自身就支持事务（比如</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MySQL</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Kafka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），可以使用</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2PC</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方式，可以提供百分百端到端的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Exactly-Once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事务写的方式能提供端到端的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Exactly-Once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一致性，它的代价也是非常明显的，就是牺牲了延迟。输出数据不再是实时写入到外部系统，而是分批次地提交。目前来说，没有完美的故障恢复和</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Exactly-Once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保障机制，对于开发者来说，需要在不同需求之间权衡。</a:t>
            </a:r>
          </a:p>
        </p:txBody>
      </p:sp>
    </p:spTree>
    <p:extLst>
      <p:ext uri="{BB962C8B-B14F-4D97-AF65-F5344CB8AC3E}">
        <p14:creationId xmlns:p14="http://schemas.microsoft.com/office/powerpoint/2010/main" val="31515249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Flink+Kafka</a:t>
            </a:r>
            <a:r>
              <a:rPr lang="zh-CN" altLang="en-US" dirty="0"/>
              <a:t>的</a:t>
            </a:r>
            <a:r>
              <a:rPr lang="en-US" altLang="zh-CN" dirty="0"/>
              <a:t>End-to-End Exactly-Once</a:t>
            </a:r>
          </a:p>
        </p:txBody>
      </p:sp>
      <p:sp>
        <p:nvSpPr>
          <p:cNvPr id="3" name="文本占位符 2"/>
          <p:cNvSpPr>
            <a:spLocks noGrp="1"/>
          </p:cNvSpPr>
          <p:nvPr>
            <p:ph type="body" sz="quarter" idx="10"/>
          </p:nvPr>
        </p:nvSpPr>
        <p:spPr/>
        <p:txBody>
          <a:bodyPr/>
          <a:lstStyle/>
          <a:p>
            <a:r>
              <a:rPr lang="en-US" altLang="zh-CN" dirty="0"/>
              <a:t>Sink</a:t>
            </a:r>
          </a:p>
        </p:txBody>
      </p:sp>
      <p:sp>
        <p:nvSpPr>
          <p:cNvPr id="9" name="文本框 8">
            <a:extLst>
              <a:ext uri="{FF2B5EF4-FFF2-40B4-BE49-F238E27FC236}">
                <a16:creationId xmlns:a16="http://schemas.microsoft.com/office/drawing/2014/main" id="{69390006-5806-4C7F-ABAA-4D8A038A9074}"/>
              </a:ext>
            </a:extLst>
          </p:cNvPr>
          <p:cNvSpPr txBox="1"/>
          <p:nvPr/>
        </p:nvSpPr>
        <p:spPr>
          <a:xfrm>
            <a:off x="710880" y="1646133"/>
            <a:ext cx="10049435" cy="3477875"/>
          </a:xfrm>
          <a:prstGeom prst="rect">
            <a:avLst/>
          </a:prstGeom>
          <a:noFill/>
        </p:spPr>
        <p:txBody>
          <a:bodyPr wrap="square">
            <a:spAutoFit/>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在上一小节我们了解到</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End-to-End Exactly-Once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需要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事务的提交</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回滚操作，在分布式系统中协调提交和回滚的一个常见方法就是使用两阶段提交协议。接下来我们了解下</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TwoPhaseCommitSinkFunction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是如何支持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End-to-End Exactly-Once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版本说明</a:t>
            </a:r>
          </a:p>
          <a:p>
            <a:pPr>
              <a:spcBef>
                <a:spcPts val="900"/>
              </a:spcBef>
              <a:spcAft>
                <a:spcPts val="90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1.4</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版本之前，支持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Exactly Once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语义，仅限于应用内部。</a:t>
            </a:r>
          </a:p>
          <a:p>
            <a:pPr>
              <a:spcBef>
                <a:spcPts val="900"/>
              </a:spcBef>
              <a:spcAft>
                <a:spcPts val="90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1.4</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版本之后，通过两阶段提交</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TwoPhaseCommitSinkFunction</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支持</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End-To-End Exactly Once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，而且要求</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Kafka 0.11+</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利用</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TwoPhaseCommitSinkFunction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是通用的管理方案，只要实现对应的接口，而且</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的存储支持变乱提交，即可实现端到端的划一性语义。</a:t>
            </a:r>
          </a:p>
        </p:txBody>
      </p:sp>
    </p:spTree>
    <p:extLst>
      <p:ext uri="{BB962C8B-B14F-4D97-AF65-F5344CB8AC3E}">
        <p14:creationId xmlns:p14="http://schemas.microsoft.com/office/powerpoint/2010/main" val="2472439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Flink+Kafka</a:t>
            </a:r>
            <a:r>
              <a:rPr lang="zh-CN" altLang="en-US" dirty="0"/>
              <a:t>的</a:t>
            </a:r>
            <a:r>
              <a:rPr lang="en-US" altLang="zh-CN" dirty="0"/>
              <a:t>End-to-End Exactly-Once</a:t>
            </a:r>
          </a:p>
        </p:txBody>
      </p:sp>
      <p:sp>
        <p:nvSpPr>
          <p:cNvPr id="3" name="文本占位符 2"/>
          <p:cNvSpPr>
            <a:spLocks noGrp="1"/>
          </p:cNvSpPr>
          <p:nvPr>
            <p:ph type="body" sz="quarter" idx="10"/>
          </p:nvPr>
        </p:nvSpPr>
        <p:spPr/>
        <p:txBody>
          <a:bodyPr/>
          <a:lstStyle/>
          <a:p>
            <a:r>
              <a:rPr lang="en-US" altLang="zh-CN" dirty="0"/>
              <a:t>Sink</a:t>
            </a:r>
          </a:p>
        </p:txBody>
      </p:sp>
      <p:pic>
        <p:nvPicPr>
          <p:cNvPr id="5" name="图片 4">
            <a:extLst>
              <a:ext uri="{FF2B5EF4-FFF2-40B4-BE49-F238E27FC236}">
                <a16:creationId xmlns:a16="http://schemas.microsoft.com/office/drawing/2014/main" id="{AFC072E0-BF3E-4332-9645-2103DFB8D077}"/>
              </a:ext>
            </a:extLst>
          </p:cNvPr>
          <p:cNvPicPr>
            <a:picLocks noChangeAspect="1"/>
          </p:cNvPicPr>
          <p:nvPr/>
        </p:nvPicPr>
        <p:blipFill>
          <a:blip r:embed="rId2"/>
          <a:stretch>
            <a:fillRect/>
          </a:stretch>
        </p:blipFill>
        <p:spPr>
          <a:xfrm>
            <a:off x="1678548" y="1646133"/>
            <a:ext cx="9271251" cy="4409610"/>
          </a:xfrm>
          <a:prstGeom prst="rect">
            <a:avLst/>
          </a:prstGeom>
          <a:noFill/>
          <a:ln>
            <a:noFill/>
          </a:ln>
        </p:spPr>
      </p:pic>
    </p:spTree>
    <p:extLst>
      <p:ext uri="{BB962C8B-B14F-4D97-AF65-F5344CB8AC3E}">
        <p14:creationId xmlns:p14="http://schemas.microsoft.com/office/powerpoint/2010/main" val="31208978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Flink+Kafka</a:t>
            </a:r>
            <a:r>
              <a:rPr lang="zh-CN" altLang="en-US" dirty="0"/>
              <a:t>的</a:t>
            </a:r>
            <a:r>
              <a:rPr lang="en-US" altLang="zh-CN" dirty="0"/>
              <a:t>End-to-End Exactly-Once</a:t>
            </a:r>
          </a:p>
        </p:txBody>
      </p:sp>
      <p:sp>
        <p:nvSpPr>
          <p:cNvPr id="3" name="文本占位符 2"/>
          <p:cNvSpPr>
            <a:spLocks noGrp="1"/>
          </p:cNvSpPr>
          <p:nvPr>
            <p:ph type="body" sz="quarter" idx="10"/>
          </p:nvPr>
        </p:nvSpPr>
        <p:spPr/>
        <p:txBody>
          <a:bodyPr/>
          <a:lstStyle/>
          <a:p>
            <a:r>
              <a:rPr lang="zh-CN" altLang="en-US" dirty="0"/>
              <a:t>两阶段提交</a:t>
            </a:r>
            <a:r>
              <a:rPr lang="en-US" altLang="zh-CN" dirty="0"/>
              <a:t>-API</a:t>
            </a:r>
          </a:p>
        </p:txBody>
      </p:sp>
      <p:sp>
        <p:nvSpPr>
          <p:cNvPr id="9" name="文本框 8">
            <a:extLst>
              <a:ext uri="{FF2B5EF4-FFF2-40B4-BE49-F238E27FC236}">
                <a16:creationId xmlns:a16="http://schemas.microsoft.com/office/drawing/2014/main" id="{69390006-5806-4C7F-ABAA-4D8A038A9074}"/>
              </a:ext>
            </a:extLst>
          </p:cNvPr>
          <p:cNvSpPr txBox="1"/>
          <p:nvPr/>
        </p:nvSpPr>
        <p:spPr>
          <a:xfrm>
            <a:off x="859057" y="1646133"/>
            <a:ext cx="9634391" cy="1579920"/>
          </a:xfrm>
          <a:prstGeom prst="rect">
            <a:avLst/>
          </a:prstGeom>
          <a:noFill/>
        </p:spPr>
        <p:txBody>
          <a:bodyPr wrap="square">
            <a:spAutoFit/>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Two-Phase-Commit-2PC</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两阶段提交的实现方法被封装到了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TwoPhaseCommitSinkFunction</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这个抽象类</a:t>
            </a:r>
            <a:r>
              <a:rPr lang="zh-CN" altLang="en-US" sz="1800">
                <a:effectLst/>
                <a:latin typeface="微软雅黑 Light" panose="020B0502040204020203" pitchFamily="34" charset="-122"/>
                <a:ea typeface="微软雅黑 Light" panose="020B0502040204020203" pitchFamily="34" charset="-122"/>
                <a:cs typeface="Times New Roman" panose="02020603050405020304" pitchFamily="18" charset="0"/>
              </a:rPr>
              <a:t>中，</a:t>
            </a:r>
            <a:endParaRPr lang="en-US"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zh-CN" altLang="en-US" sz="1800">
                <a:effectLst/>
                <a:latin typeface="微软雅黑 Light" panose="020B0502040204020203" pitchFamily="34" charset="-122"/>
                <a:ea typeface="微软雅黑 Light" panose="020B0502040204020203" pitchFamily="34" charset="-122"/>
                <a:cs typeface="Times New Roman" panose="02020603050405020304" pitchFamily="18" charset="0"/>
              </a:rPr>
              <a:t>只需</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要实现其中的</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beginTransaction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preCommit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commit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abort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四个方法就可以实现“精确一次”的处理</a:t>
            </a:r>
            <a:r>
              <a:rPr lang="zh-CN" altLang="en-US" sz="1800">
                <a:effectLst/>
                <a:latin typeface="微软雅黑 Light" panose="020B0502040204020203" pitchFamily="34" charset="-122"/>
                <a:ea typeface="微软雅黑 Light" panose="020B0502040204020203" pitchFamily="34" charset="-122"/>
                <a:cs typeface="Times New Roman" panose="02020603050405020304" pitchFamily="18" charset="0"/>
              </a:rPr>
              <a:t>语义，</a:t>
            </a:r>
            <a:endParaRPr lang="en-US"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zh-CN" altLang="en-US" sz="1800">
                <a:effectLst/>
                <a:latin typeface="微软雅黑 Light" panose="020B0502040204020203" pitchFamily="34" charset="-122"/>
                <a:ea typeface="微软雅黑 Light" panose="020B0502040204020203" pitchFamily="34" charset="-122"/>
                <a:cs typeface="Times New Roman" panose="02020603050405020304" pitchFamily="18" charset="0"/>
              </a:rPr>
              <a:t>如</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FlinkKafkaProducer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就实现了该类并实现了这些方法。</a:t>
            </a:r>
          </a:p>
        </p:txBody>
      </p:sp>
      <p:pic>
        <p:nvPicPr>
          <p:cNvPr id="5" name="图片 4">
            <a:extLst>
              <a:ext uri="{FF2B5EF4-FFF2-40B4-BE49-F238E27FC236}">
                <a16:creationId xmlns:a16="http://schemas.microsoft.com/office/drawing/2014/main" id="{0B927E9E-852D-405E-9859-DD34F2969C1B}"/>
              </a:ext>
            </a:extLst>
          </p:cNvPr>
          <p:cNvPicPr>
            <a:picLocks noChangeAspect="1"/>
          </p:cNvPicPr>
          <p:nvPr/>
        </p:nvPicPr>
        <p:blipFill>
          <a:blip r:embed="rId2"/>
          <a:stretch>
            <a:fillRect/>
          </a:stretch>
        </p:blipFill>
        <p:spPr>
          <a:xfrm>
            <a:off x="859057" y="3414915"/>
            <a:ext cx="10689467" cy="2309173"/>
          </a:xfrm>
          <a:prstGeom prst="rect">
            <a:avLst/>
          </a:prstGeom>
          <a:noFill/>
          <a:ln>
            <a:noFill/>
          </a:ln>
        </p:spPr>
      </p:pic>
    </p:spTree>
    <p:extLst>
      <p:ext uri="{BB962C8B-B14F-4D97-AF65-F5344CB8AC3E}">
        <p14:creationId xmlns:p14="http://schemas.microsoft.com/office/powerpoint/2010/main" val="673029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数据</a:t>
            </a:r>
          </a:p>
        </p:txBody>
      </p:sp>
      <p:sp>
        <p:nvSpPr>
          <p:cNvPr id="4" name="文本占位符 3"/>
          <p:cNvSpPr>
            <a:spLocks noGrp="1"/>
          </p:cNvSpPr>
          <p:nvPr>
            <p:ph type="body" sz="quarter" idx="11"/>
          </p:nvPr>
        </p:nvSpPr>
        <p:spPr>
          <a:xfrm>
            <a:off x="710880" y="1000825"/>
            <a:ext cx="10699115" cy="936625"/>
          </a:xfrm>
        </p:spPr>
        <p:txBody>
          <a:bodyPr/>
          <a:lstStyle/>
          <a:p>
            <a:r>
              <a:rPr lang="en-US" altLang="zh-CN" dirty="0"/>
              <a:t>2.</a:t>
            </a:r>
            <a:r>
              <a:rPr lang="zh-CN" altLang="en-US" dirty="0"/>
              <a:t>如果</a:t>
            </a:r>
            <a:r>
              <a:rPr lang="en-US" altLang="zh-CN" dirty="0"/>
              <a:t>Data Stream </a:t>
            </a:r>
            <a:r>
              <a:rPr lang="zh-CN" altLang="en-US" dirty="0"/>
              <a:t>是</a:t>
            </a:r>
            <a:r>
              <a:rPr lang="en-US" altLang="zh-CN" dirty="0"/>
              <a:t>Non-Keyed Stream</a:t>
            </a:r>
            <a:r>
              <a:rPr lang="zh-CN" altLang="en-US" dirty="0"/>
              <a:t>，则连接到</a:t>
            </a:r>
            <a:r>
              <a:rPr lang="en-US" altLang="zh-CN" dirty="0"/>
              <a:t>Broadcasted Stream </a:t>
            </a:r>
            <a:r>
              <a:rPr lang="zh-CN" altLang="en-US" dirty="0"/>
              <a:t>后，添加处理</a:t>
            </a:r>
            <a:r>
              <a:rPr lang="en-US" altLang="zh-CN" dirty="0" err="1"/>
              <a:t>ProcessFunction</a:t>
            </a:r>
            <a:r>
              <a:rPr lang="en-US" altLang="zh-CN" dirty="0"/>
              <a:t> </a:t>
            </a:r>
            <a:r>
              <a:rPr lang="zh-CN" altLang="en-US" dirty="0"/>
              <a:t>时需要使用</a:t>
            </a:r>
            <a:r>
              <a:rPr lang="en-US" altLang="zh-CN" dirty="0" err="1"/>
              <a:t>BroadcastProcessFunction</a:t>
            </a:r>
            <a:r>
              <a:rPr lang="en-US" altLang="zh-CN" dirty="0"/>
              <a:t> </a:t>
            </a:r>
            <a:r>
              <a:rPr lang="zh-CN" altLang="en-US" dirty="0"/>
              <a:t>来实现， 下面是</a:t>
            </a:r>
            <a:r>
              <a:rPr lang="en-US" altLang="zh-CN" dirty="0" err="1"/>
              <a:t>BroadcastProcessFunction</a:t>
            </a:r>
            <a:r>
              <a:rPr lang="en-US" altLang="zh-CN" dirty="0"/>
              <a:t> </a:t>
            </a:r>
            <a:r>
              <a:rPr lang="zh-CN" altLang="en-US" dirty="0"/>
              <a:t>的</a:t>
            </a:r>
            <a:r>
              <a:rPr lang="en-US" altLang="zh-CN" dirty="0"/>
              <a:t>API</a:t>
            </a:r>
            <a:r>
              <a:rPr lang="zh-CN" altLang="en-US" dirty="0"/>
              <a:t>，代码如下所示</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endParaRPr lang="zh-CN" altLang="en-US" dirty="0"/>
          </a:p>
        </p:txBody>
      </p:sp>
      <p:sp>
        <p:nvSpPr>
          <p:cNvPr id="5" name="TextBox 3">
            <a:extLst>
              <a:ext uri="{FF2B5EF4-FFF2-40B4-BE49-F238E27FC236}">
                <a16:creationId xmlns:a16="http://schemas.microsoft.com/office/drawing/2014/main" id="{F99DAD4A-1E3A-4F8E-912B-22024DA3C4ED}"/>
              </a:ext>
            </a:extLst>
          </p:cNvPr>
          <p:cNvSpPr txBox="1"/>
          <p:nvPr/>
        </p:nvSpPr>
        <p:spPr>
          <a:xfrm>
            <a:off x="750317" y="1830413"/>
            <a:ext cx="10362811" cy="2185214"/>
          </a:xfrm>
          <a:prstGeom prst="rect">
            <a:avLst/>
          </a:prstGeom>
          <a:solidFill>
            <a:srgbClr val="FFFFE4"/>
          </a:solidFill>
          <a:ln w="3175">
            <a:solidFill>
              <a:srgbClr val="919191"/>
            </a:solidFill>
          </a:ln>
        </p:spPr>
        <p:txBody>
          <a:bodyPr wrap="square">
            <a:spAutoFit/>
          </a:bodyPr>
          <a:lstStyle/>
          <a:p>
            <a:pPr algn="just">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public abstract class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BroadcastProcessFunction</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&lt;IN1, IN2, OUT&gt; extends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BaseBroadcastProcessFunction</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p>
          <a:p>
            <a:pPr algn="just">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public abstract void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processElement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(final IN1 value, final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ReadOnlyContext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ctx</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final Collector&lt;OUT&gt; out) throws Exception;</a:t>
            </a:r>
          </a:p>
          <a:p>
            <a:pPr algn="just">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public abstract void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processBroadcastElement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(final IN2 value, final Context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ctx</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final Collector&lt;OUT&gt; out) throws Exception;</a:t>
            </a:r>
          </a:p>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p:txBody>
      </p:sp>
      <p:sp>
        <p:nvSpPr>
          <p:cNvPr id="12" name="文本框 11">
            <a:extLst>
              <a:ext uri="{FF2B5EF4-FFF2-40B4-BE49-F238E27FC236}">
                <a16:creationId xmlns:a16="http://schemas.microsoft.com/office/drawing/2014/main" id="{E2C577E7-290A-4494-9344-9AD961C962D9}"/>
              </a:ext>
            </a:extLst>
          </p:cNvPr>
          <p:cNvSpPr txBox="1"/>
          <p:nvPr/>
        </p:nvSpPr>
        <p:spPr>
          <a:xfrm>
            <a:off x="718631" y="4109251"/>
            <a:ext cx="10426185" cy="1128514"/>
          </a:xfrm>
          <a:prstGeom prst="rect">
            <a:avLst/>
          </a:prstGeom>
          <a:noFill/>
        </p:spPr>
        <p:txBody>
          <a:bodyPr wrap="square">
            <a:spAutoFit/>
          </a:bodyPr>
          <a:lstStyle/>
          <a:p>
            <a:pPr>
              <a:spcBef>
                <a:spcPts val="150"/>
              </a:spcBef>
              <a:spcAft>
                <a:spcPts val="150"/>
              </a:spcAft>
            </a:pPr>
            <a:r>
              <a:rPr lang="zh-CN" altLang="en-US" sz="1600" dirty="0">
                <a:solidFill>
                  <a:schemeClr val="tx1">
                    <a:lumMod val="85000"/>
                    <a:lumOff val="15000"/>
                  </a:schemeClr>
                </a:solidFill>
                <a:ea typeface="阿里巴巴普惠体" panose="00020600040101010101" pitchFamily="18" charset="-122"/>
              </a:rPr>
              <a:t>上面泛型中的各个参数的含义，与前面</a:t>
            </a:r>
            <a:r>
              <a:rPr lang="en-US" altLang="zh-CN" sz="1600" dirty="0" err="1">
                <a:solidFill>
                  <a:schemeClr val="tx1">
                    <a:lumMod val="85000"/>
                    <a:lumOff val="15000"/>
                  </a:schemeClr>
                </a:solidFill>
                <a:ea typeface="阿里巴巴普惠体" panose="00020600040101010101" pitchFamily="18" charset="-122"/>
              </a:rPr>
              <a:t>KeyedBroadcastProcessFunction</a:t>
            </a:r>
            <a:r>
              <a:rPr lang="en-US" altLang="zh-CN" sz="1600" dirty="0">
                <a:solidFill>
                  <a:schemeClr val="tx1">
                    <a:lumMod val="85000"/>
                    <a:lumOff val="15000"/>
                  </a:schemeClr>
                </a:solidFill>
                <a:ea typeface="阿里巴巴普惠体" panose="00020600040101010101" pitchFamily="18" charset="-122"/>
              </a:rPr>
              <a:t> </a:t>
            </a:r>
            <a:r>
              <a:rPr lang="zh-CN" altLang="en-US" sz="1600" dirty="0">
                <a:solidFill>
                  <a:schemeClr val="tx1">
                    <a:lumMod val="85000"/>
                    <a:lumOff val="15000"/>
                  </a:schemeClr>
                </a:solidFill>
                <a:ea typeface="阿里巴巴普惠体" panose="00020600040101010101" pitchFamily="18" charset="-122"/>
              </a:rPr>
              <a:t>的泛型类型中的后</a:t>
            </a:r>
            <a:r>
              <a:rPr lang="en-US" altLang="zh-CN" sz="1600" dirty="0">
                <a:solidFill>
                  <a:schemeClr val="tx1">
                    <a:lumMod val="85000"/>
                    <a:lumOff val="15000"/>
                  </a:schemeClr>
                </a:solidFill>
                <a:ea typeface="阿里巴巴普惠体" panose="00020600040101010101" pitchFamily="18" charset="-122"/>
              </a:rPr>
              <a:t>3 </a:t>
            </a:r>
            <a:r>
              <a:rPr lang="zh-CN" altLang="en-US" sz="1600" dirty="0">
                <a:solidFill>
                  <a:schemeClr val="tx1">
                    <a:lumMod val="85000"/>
                    <a:lumOff val="15000"/>
                  </a:schemeClr>
                </a:solidFill>
                <a:ea typeface="阿里巴巴普惠体" panose="00020600040101010101" pitchFamily="18" charset="-122"/>
              </a:rPr>
              <a:t>个含义相同，只是没有调用</a:t>
            </a:r>
            <a:r>
              <a:rPr lang="en-US" altLang="zh-CN" sz="1600" dirty="0" err="1">
                <a:solidFill>
                  <a:schemeClr val="tx1">
                    <a:lumMod val="85000"/>
                    <a:lumOff val="15000"/>
                  </a:schemeClr>
                </a:solidFill>
                <a:ea typeface="阿里巴巴普惠体" panose="00020600040101010101" pitchFamily="18" charset="-122"/>
              </a:rPr>
              <a:t>keyBy</a:t>
            </a:r>
            <a:r>
              <a:rPr lang="en-US" altLang="zh-CN" sz="1600" dirty="0">
                <a:solidFill>
                  <a:schemeClr val="tx1">
                    <a:lumMod val="85000"/>
                    <a:lumOff val="15000"/>
                  </a:schemeClr>
                </a:solidFill>
                <a:ea typeface="阿里巴巴普惠体" panose="00020600040101010101" pitchFamily="18" charset="-122"/>
              </a:rPr>
              <a:t> </a:t>
            </a:r>
            <a:r>
              <a:rPr lang="zh-CN" altLang="en-US" sz="1600" dirty="0">
                <a:solidFill>
                  <a:schemeClr val="tx1">
                    <a:lumMod val="85000"/>
                    <a:lumOff val="15000"/>
                  </a:schemeClr>
                </a:solidFill>
                <a:ea typeface="阿里巴巴普惠体" panose="00020600040101010101" pitchFamily="18" charset="-122"/>
              </a:rPr>
              <a:t>操作对原始</a:t>
            </a:r>
            <a:r>
              <a:rPr lang="en-US" altLang="zh-CN" sz="1600" dirty="0">
                <a:solidFill>
                  <a:schemeClr val="tx1">
                    <a:lumMod val="85000"/>
                    <a:lumOff val="15000"/>
                  </a:schemeClr>
                </a:solidFill>
                <a:ea typeface="阿里巴巴普惠体" panose="00020600040101010101" pitchFamily="18" charset="-122"/>
              </a:rPr>
              <a:t>Stream </a:t>
            </a:r>
            <a:r>
              <a:rPr lang="zh-CN" altLang="en-US" sz="1600" dirty="0">
                <a:solidFill>
                  <a:schemeClr val="tx1">
                    <a:lumMod val="85000"/>
                    <a:lumOff val="15000"/>
                  </a:schemeClr>
                </a:solidFill>
                <a:ea typeface="阿里巴巴普惠体" panose="00020600040101010101" pitchFamily="18" charset="-122"/>
              </a:rPr>
              <a:t>进行分区操作，就不需要</a:t>
            </a:r>
            <a:r>
              <a:rPr lang="en-US" altLang="zh-CN" sz="1600" dirty="0">
                <a:solidFill>
                  <a:schemeClr val="tx1">
                    <a:lumMod val="85000"/>
                    <a:lumOff val="15000"/>
                  </a:schemeClr>
                </a:solidFill>
                <a:ea typeface="阿里巴巴普惠体" panose="00020600040101010101" pitchFamily="18" charset="-122"/>
              </a:rPr>
              <a:t>KS </a:t>
            </a:r>
            <a:r>
              <a:rPr lang="zh-CN" altLang="en-US" sz="1600" dirty="0">
                <a:solidFill>
                  <a:schemeClr val="tx1">
                    <a:lumMod val="85000"/>
                    <a:lumOff val="15000"/>
                  </a:schemeClr>
                </a:solidFill>
                <a:ea typeface="阿里巴巴普惠体" panose="00020600040101010101" pitchFamily="18" charset="-122"/>
              </a:rPr>
              <a:t>泛型参数。</a:t>
            </a:r>
          </a:p>
          <a:p>
            <a:pPr>
              <a:spcBef>
                <a:spcPts val="150"/>
              </a:spcBef>
              <a:spcAft>
                <a:spcPts val="150"/>
              </a:spcAft>
            </a:pPr>
            <a:r>
              <a:rPr lang="zh-CN" altLang="en-US" sz="1600" dirty="0">
                <a:solidFill>
                  <a:schemeClr val="tx1">
                    <a:lumMod val="85000"/>
                    <a:lumOff val="15000"/>
                  </a:schemeClr>
                </a:solidFill>
                <a:ea typeface="阿里巴巴普惠体" panose="00020600040101010101" pitchFamily="18" charset="-122"/>
              </a:rPr>
              <a:t>具体如何使用上面的</a:t>
            </a:r>
            <a:r>
              <a:rPr lang="en-US" altLang="zh-CN" sz="1600" dirty="0" err="1">
                <a:solidFill>
                  <a:schemeClr val="tx1">
                    <a:lumMod val="85000"/>
                    <a:lumOff val="15000"/>
                  </a:schemeClr>
                </a:solidFill>
                <a:ea typeface="阿里巴巴普惠体" panose="00020600040101010101" pitchFamily="18" charset="-122"/>
              </a:rPr>
              <a:t>BroadcastProcessFunction</a:t>
            </a:r>
            <a:r>
              <a:rPr lang="zh-CN" altLang="en-US" sz="1600" dirty="0">
                <a:solidFill>
                  <a:schemeClr val="tx1">
                    <a:lumMod val="85000"/>
                    <a:lumOff val="15000"/>
                  </a:schemeClr>
                </a:solidFill>
                <a:ea typeface="阿里巴巴普惠体" panose="00020600040101010101" pitchFamily="18" charset="-122"/>
              </a:rPr>
              <a:t>，接下来我们会在通过实际编程，来以使用</a:t>
            </a:r>
            <a:r>
              <a:rPr lang="en-US" altLang="zh-CN" sz="1600" dirty="0" err="1">
                <a:solidFill>
                  <a:schemeClr val="tx1">
                    <a:lumMod val="85000"/>
                    <a:lumOff val="15000"/>
                  </a:schemeClr>
                </a:solidFill>
                <a:ea typeface="阿里巴巴普惠体" panose="00020600040101010101" pitchFamily="18" charset="-122"/>
              </a:rPr>
              <a:t>KeyedBroadcastProcessFunction</a:t>
            </a:r>
            <a:r>
              <a:rPr lang="en-US" altLang="zh-CN" sz="1600" dirty="0">
                <a:solidFill>
                  <a:schemeClr val="tx1">
                    <a:lumMod val="85000"/>
                    <a:lumOff val="15000"/>
                  </a:schemeClr>
                </a:solidFill>
                <a:ea typeface="阿里巴巴普惠体" panose="00020600040101010101" pitchFamily="18" charset="-122"/>
              </a:rPr>
              <a:t> </a:t>
            </a:r>
            <a:r>
              <a:rPr lang="zh-CN" altLang="en-US" sz="1600" dirty="0">
                <a:solidFill>
                  <a:schemeClr val="tx1">
                    <a:lumMod val="85000"/>
                    <a:lumOff val="15000"/>
                  </a:schemeClr>
                </a:solidFill>
                <a:ea typeface="阿里巴巴普惠体" panose="00020600040101010101" pitchFamily="18" charset="-122"/>
              </a:rPr>
              <a:t>为例进行详细说明。</a:t>
            </a:r>
          </a:p>
        </p:txBody>
      </p:sp>
    </p:spTree>
    <p:extLst>
      <p:ext uri="{BB962C8B-B14F-4D97-AF65-F5344CB8AC3E}">
        <p14:creationId xmlns:p14="http://schemas.microsoft.com/office/powerpoint/2010/main" val="446779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Flink+Kafka</a:t>
            </a:r>
            <a:r>
              <a:rPr lang="zh-CN" altLang="en-US" dirty="0"/>
              <a:t>的</a:t>
            </a:r>
            <a:r>
              <a:rPr lang="en-US" altLang="zh-CN" dirty="0"/>
              <a:t>End-to-End Exactly-Once</a:t>
            </a:r>
          </a:p>
        </p:txBody>
      </p:sp>
      <p:sp>
        <p:nvSpPr>
          <p:cNvPr id="3" name="文本占位符 2"/>
          <p:cNvSpPr>
            <a:spLocks noGrp="1"/>
          </p:cNvSpPr>
          <p:nvPr>
            <p:ph type="body" sz="quarter" idx="10"/>
          </p:nvPr>
        </p:nvSpPr>
        <p:spPr/>
        <p:txBody>
          <a:bodyPr/>
          <a:lstStyle/>
          <a:p>
            <a:r>
              <a:rPr lang="zh-CN" altLang="en-US" dirty="0"/>
              <a:t>两阶段提交</a:t>
            </a:r>
            <a:r>
              <a:rPr lang="en-US" altLang="zh-CN" dirty="0"/>
              <a:t>-API</a:t>
            </a:r>
          </a:p>
        </p:txBody>
      </p:sp>
      <p:sp>
        <p:nvSpPr>
          <p:cNvPr id="9" name="文本框 8">
            <a:extLst>
              <a:ext uri="{FF2B5EF4-FFF2-40B4-BE49-F238E27FC236}">
                <a16:creationId xmlns:a16="http://schemas.microsoft.com/office/drawing/2014/main" id="{69390006-5806-4C7F-ABAA-4D8A038A9074}"/>
              </a:ext>
            </a:extLst>
          </p:cNvPr>
          <p:cNvSpPr txBox="1"/>
          <p:nvPr/>
        </p:nvSpPr>
        <p:spPr>
          <a:xfrm>
            <a:off x="841199" y="1768843"/>
            <a:ext cx="9634391" cy="2723823"/>
          </a:xfrm>
          <a:prstGeom prst="rect">
            <a:avLst/>
          </a:prstGeom>
          <a:noFill/>
        </p:spPr>
        <p:txBody>
          <a:bodyPr wrap="square">
            <a:spAutoFit/>
          </a:bodyPr>
          <a:lstStyle/>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beginTransaction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，在开启事务之前，我们在目标文件系统的临时目录中创建一个临时文件，后面在处理数据时将数据写入此文件；</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2.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preCommit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，在预提交阶段，刷写（</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flush</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）文件，然后关闭文件，之后就不能写入到文件了，我们还将为属于下一个检查点的任何后续写入启动新事务；</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3. commit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，在提交阶段，我们将预提交的文件原子性移动到真正的目标目录中，请注意，这会增加输出数据可见性的延迟；</a:t>
            </a:r>
          </a:p>
          <a:p>
            <a:pPr>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4. abort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，在中止阶段，我们删除临时文件。</a:t>
            </a:r>
          </a:p>
        </p:txBody>
      </p:sp>
    </p:spTree>
    <p:extLst>
      <p:ext uri="{BB962C8B-B14F-4D97-AF65-F5344CB8AC3E}">
        <p14:creationId xmlns:p14="http://schemas.microsoft.com/office/powerpoint/2010/main" val="29644483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Flink+Kafka</a:t>
            </a:r>
            <a:r>
              <a:rPr lang="zh-CN" altLang="en-US" dirty="0"/>
              <a:t>的</a:t>
            </a:r>
            <a:r>
              <a:rPr lang="en-US" altLang="zh-CN" dirty="0"/>
              <a:t>End-to-End Exactly-Once</a:t>
            </a:r>
          </a:p>
        </p:txBody>
      </p:sp>
      <p:sp>
        <p:nvSpPr>
          <p:cNvPr id="3" name="文本占位符 2"/>
          <p:cNvSpPr>
            <a:spLocks noGrp="1"/>
          </p:cNvSpPr>
          <p:nvPr>
            <p:ph type="body" sz="quarter" idx="10"/>
          </p:nvPr>
        </p:nvSpPr>
        <p:spPr/>
        <p:txBody>
          <a:bodyPr/>
          <a:lstStyle/>
          <a:p>
            <a:r>
              <a:rPr lang="zh-CN" altLang="en-US" dirty="0"/>
              <a:t>两阶段提交</a:t>
            </a:r>
            <a:r>
              <a:rPr lang="en-US" altLang="zh-CN" dirty="0"/>
              <a:t>-</a:t>
            </a:r>
            <a:r>
              <a:rPr lang="zh-CN" altLang="en-US" dirty="0"/>
              <a:t>简单流程</a:t>
            </a:r>
          </a:p>
        </p:txBody>
      </p:sp>
      <p:sp>
        <p:nvSpPr>
          <p:cNvPr id="9" name="文本框 8">
            <a:extLst>
              <a:ext uri="{FF2B5EF4-FFF2-40B4-BE49-F238E27FC236}">
                <a16:creationId xmlns:a16="http://schemas.microsoft.com/office/drawing/2014/main" id="{69390006-5806-4C7F-ABAA-4D8A038A9074}"/>
              </a:ext>
            </a:extLst>
          </p:cNvPr>
          <p:cNvSpPr txBox="1"/>
          <p:nvPr/>
        </p:nvSpPr>
        <p:spPr>
          <a:xfrm>
            <a:off x="832234" y="3505406"/>
            <a:ext cx="9634391" cy="2723823"/>
          </a:xfrm>
          <a:prstGeom prst="rect">
            <a:avLst/>
          </a:prstGeom>
          <a:noFill/>
        </p:spPr>
        <p:txBody>
          <a:bodyPr wrap="square">
            <a:spAutoFit/>
          </a:bodyPr>
          <a:lstStyle/>
          <a:p>
            <a:pPr>
              <a:spcBef>
                <a:spcPts val="900"/>
              </a:spcBef>
              <a:spcAft>
                <a:spcPts val="90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整个过程可以总结为下面四个阶段：</a:t>
            </a:r>
          </a:p>
          <a:p>
            <a:pPr indent="266700">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一旦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开始做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操作，那么就会进入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pre-commit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预提交”阶段，同时</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JobManager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Coordinator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会将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Barrier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注入数据流中 ；</a:t>
            </a:r>
          </a:p>
          <a:p>
            <a:pPr indent="266700">
              <a:spcBef>
                <a:spcPts val="900"/>
              </a:spcBef>
              <a:spcAft>
                <a:spcPts val="90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2.</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当所有的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barrier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在算子中成功进行一遍传递</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就是</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完成</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，并完成快照后，则“预提交”阶段完成；</a:t>
            </a:r>
          </a:p>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3.</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等所有的算子完成“预提交”，就会发起一个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commit“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提交”动作，但是任何一个“预提交”失败都会导致 </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回滚到最近的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p:txBody>
      </p:sp>
      <p:pic>
        <p:nvPicPr>
          <p:cNvPr id="5" name="图片 4">
            <a:extLst>
              <a:ext uri="{FF2B5EF4-FFF2-40B4-BE49-F238E27FC236}">
                <a16:creationId xmlns:a16="http://schemas.microsoft.com/office/drawing/2014/main" id="{AE17884E-5196-4B43-8BB9-BEA790539F41}"/>
              </a:ext>
            </a:extLst>
          </p:cNvPr>
          <p:cNvPicPr>
            <a:picLocks noChangeAspect="1"/>
          </p:cNvPicPr>
          <p:nvPr/>
        </p:nvPicPr>
        <p:blipFill>
          <a:blip r:embed="rId2"/>
          <a:stretch>
            <a:fillRect/>
          </a:stretch>
        </p:blipFill>
        <p:spPr>
          <a:xfrm>
            <a:off x="1870000" y="1401830"/>
            <a:ext cx="7022988" cy="2011606"/>
          </a:xfrm>
          <a:prstGeom prst="rect">
            <a:avLst/>
          </a:prstGeom>
          <a:noFill/>
          <a:ln>
            <a:noFill/>
          </a:ln>
        </p:spPr>
      </p:pic>
    </p:spTree>
    <p:extLst>
      <p:ext uri="{BB962C8B-B14F-4D97-AF65-F5344CB8AC3E}">
        <p14:creationId xmlns:p14="http://schemas.microsoft.com/office/powerpoint/2010/main" val="22261186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Flink+Kafka</a:t>
            </a:r>
            <a:r>
              <a:rPr lang="zh-CN" altLang="en-US" dirty="0"/>
              <a:t>的</a:t>
            </a:r>
            <a:r>
              <a:rPr lang="en-US" altLang="zh-CN" dirty="0"/>
              <a:t>End-to-End Exactly-Once</a:t>
            </a:r>
          </a:p>
        </p:txBody>
      </p:sp>
      <p:sp>
        <p:nvSpPr>
          <p:cNvPr id="3" name="文本占位符 2"/>
          <p:cNvSpPr>
            <a:spLocks noGrp="1"/>
          </p:cNvSpPr>
          <p:nvPr>
            <p:ph type="body" sz="quarter" idx="10"/>
          </p:nvPr>
        </p:nvSpPr>
        <p:spPr/>
        <p:txBody>
          <a:bodyPr/>
          <a:lstStyle/>
          <a:p>
            <a:r>
              <a:rPr lang="zh-CN" altLang="en-US" dirty="0"/>
              <a:t>两阶段提交</a:t>
            </a:r>
            <a:r>
              <a:rPr lang="en-US" altLang="zh-CN" dirty="0"/>
              <a:t>-</a:t>
            </a:r>
            <a:r>
              <a:rPr lang="zh-CN" altLang="en-US" dirty="0"/>
              <a:t>详细流程</a:t>
            </a:r>
          </a:p>
        </p:txBody>
      </p:sp>
      <p:sp>
        <p:nvSpPr>
          <p:cNvPr id="9" name="文本框 8">
            <a:extLst>
              <a:ext uri="{FF2B5EF4-FFF2-40B4-BE49-F238E27FC236}">
                <a16:creationId xmlns:a16="http://schemas.microsoft.com/office/drawing/2014/main" id="{69390006-5806-4C7F-ABAA-4D8A038A9074}"/>
              </a:ext>
            </a:extLst>
          </p:cNvPr>
          <p:cNvSpPr txBox="1"/>
          <p:nvPr/>
        </p:nvSpPr>
        <p:spPr>
          <a:xfrm>
            <a:off x="787411" y="1577994"/>
            <a:ext cx="9634391" cy="1341393"/>
          </a:xfrm>
          <a:prstGeom prst="rect">
            <a:avLst/>
          </a:prstGeom>
          <a:noFill/>
        </p:spPr>
        <p:txBody>
          <a:bodyPr wrap="square">
            <a:spAutoFit/>
          </a:bodyPr>
          <a:lstStyle/>
          <a:p>
            <a:pPr marL="342900" lvl="0" indent="-342900">
              <a:spcBef>
                <a:spcPts val="900"/>
              </a:spcBef>
              <a:spcAft>
                <a:spcPts val="90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需求</a:t>
            </a:r>
          </a:p>
          <a:p>
            <a:pPr indent="266700">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接下来将介绍两阶段提交协议，以及它如何在一个读写</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Kafka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程序中实现端到端的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Exactly-Once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语义。</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Kafka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经常与</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一起使用，且</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Kafka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在最近的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0.11</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版本中添加了对事务的支持。这意味着现在通过</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读写</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Kafaka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，并提供</a:t>
            </a:r>
            <a:r>
              <a:rPr lang="zh-CN" altLang="en-US" u="sng" dirty="0">
                <a:solidFill>
                  <a:srgbClr val="3E757F"/>
                </a:solidFill>
                <a:latin typeface="Arial" panose="020B0604020202020204" pitchFamily="34" charset="0"/>
                <a:ea typeface="微软雅黑 Light" panose="020B0502040204020203" pitchFamily="34" charset="-122"/>
                <a:cs typeface="Times New Roman" panose="02020603050405020304" pitchFamily="18" charset="0"/>
              </a:rPr>
              <a:t>端到端的</a:t>
            </a:r>
            <a:r>
              <a:rPr lang="en-US" altLang="zh-CN" u="sng" dirty="0">
                <a:solidFill>
                  <a:srgbClr val="3E757F"/>
                </a:solidFill>
                <a:latin typeface="Arial" panose="020B0604020202020204" pitchFamily="34" charset="0"/>
                <a:ea typeface="微软雅黑 Light" panose="020B0502040204020203" pitchFamily="34" charset="-122"/>
                <a:cs typeface="Times New Roman" panose="02020603050405020304" pitchFamily="18" charset="0"/>
              </a:rPr>
              <a:t>Exactly-Once</a:t>
            </a:r>
            <a:r>
              <a:rPr lang="zh-CN" altLang="en-US" u="sng" dirty="0">
                <a:solidFill>
                  <a:srgbClr val="3E757F"/>
                </a:solidFill>
                <a:latin typeface="Arial" panose="020B0604020202020204" pitchFamily="34" charset="0"/>
                <a:ea typeface="微软雅黑 Light" panose="020B0502040204020203" pitchFamily="34" charset="-122"/>
                <a:cs typeface="Times New Roman" panose="02020603050405020304" pitchFamily="18" charset="0"/>
              </a:rPr>
              <a:t>语义有了必要的支持</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p:txBody>
      </p:sp>
      <p:pic>
        <p:nvPicPr>
          <p:cNvPr id="6" name="图片 5">
            <a:extLst>
              <a:ext uri="{FF2B5EF4-FFF2-40B4-BE49-F238E27FC236}">
                <a16:creationId xmlns:a16="http://schemas.microsoft.com/office/drawing/2014/main" id="{DF03754C-F43D-4FA7-80B1-1361142F782F}"/>
              </a:ext>
            </a:extLst>
          </p:cNvPr>
          <p:cNvPicPr>
            <a:picLocks noChangeAspect="1"/>
          </p:cNvPicPr>
          <p:nvPr/>
        </p:nvPicPr>
        <p:blipFill>
          <a:blip r:embed="rId2"/>
          <a:stretch>
            <a:fillRect/>
          </a:stretch>
        </p:blipFill>
        <p:spPr>
          <a:xfrm>
            <a:off x="1903322" y="2919387"/>
            <a:ext cx="7402568" cy="3521887"/>
          </a:xfrm>
          <a:prstGeom prst="rect">
            <a:avLst/>
          </a:prstGeom>
          <a:noFill/>
          <a:ln>
            <a:noFill/>
          </a:ln>
        </p:spPr>
      </p:pic>
    </p:spTree>
    <p:extLst>
      <p:ext uri="{BB962C8B-B14F-4D97-AF65-F5344CB8AC3E}">
        <p14:creationId xmlns:p14="http://schemas.microsoft.com/office/powerpoint/2010/main" val="40096003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Flink+Kafka</a:t>
            </a:r>
            <a:r>
              <a:rPr lang="zh-CN" altLang="en-US" dirty="0"/>
              <a:t>的</a:t>
            </a:r>
            <a:r>
              <a:rPr lang="en-US" altLang="zh-CN" dirty="0"/>
              <a:t>End-to-End Exactly-Once</a:t>
            </a:r>
          </a:p>
        </p:txBody>
      </p:sp>
      <p:sp>
        <p:nvSpPr>
          <p:cNvPr id="3" name="文本占位符 2"/>
          <p:cNvSpPr>
            <a:spLocks noGrp="1"/>
          </p:cNvSpPr>
          <p:nvPr>
            <p:ph type="body" sz="quarter" idx="10"/>
          </p:nvPr>
        </p:nvSpPr>
        <p:spPr/>
        <p:txBody>
          <a:bodyPr/>
          <a:lstStyle/>
          <a:p>
            <a:r>
              <a:rPr lang="zh-CN" altLang="en-US" dirty="0"/>
              <a:t>两阶段提交</a:t>
            </a:r>
            <a:r>
              <a:rPr lang="en-US" altLang="zh-CN" dirty="0"/>
              <a:t>-</a:t>
            </a:r>
            <a:r>
              <a:rPr lang="zh-CN" altLang="en-US" dirty="0"/>
              <a:t>详细流程</a:t>
            </a:r>
          </a:p>
        </p:txBody>
      </p:sp>
      <p:sp>
        <p:nvSpPr>
          <p:cNvPr id="9" name="文本框 8">
            <a:extLst>
              <a:ext uri="{FF2B5EF4-FFF2-40B4-BE49-F238E27FC236}">
                <a16:creationId xmlns:a16="http://schemas.microsoft.com/office/drawing/2014/main" id="{69390006-5806-4C7F-ABAA-4D8A038A9074}"/>
              </a:ext>
            </a:extLst>
          </p:cNvPr>
          <p:cNvSpPr txBox="1"/>
          <p:nvPr/>
        </p:nvSpPr>
        <p:spPr>
          <a:xfrm>
            <a:off x="787411" y="1577994"/>
            <a:ext cx="9634391" cy="4708981"/>
          </a:xfrm>
          <a:prstGeom prst="rect">
            <a:avLst/>
          </a:prstGeom>
          <a:noFill/>
        </p:spPr>
        <p:txBody>
          <a:bodyPr wrap="square">
            <a:spAutoFit/>
          </a:bodyPr>
          <a:lstStyle/>
          <a:p>
            <a:pPr indent="266700">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在上图中，我们有：</a:t>
            </a:r>
          </a:p>
          <a:p>
            <a:pPr marL="266700" indent="266700">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从</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Kafka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读取的数据源（</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内置的</a:t>
            </a:r>
            <a:r>
              <a:rPr lang="en-US" altLang="zh-CN" sz="1800" i="0" u="sng" spc="0" dirty="0" err="1">
                <a:solidFill>
                  <a:srgbClr val="3E757F"/>
                </a:solidFill>
                <a:effectLst/>
                <a:latin typeface="Arial" panose="020B0604020202020204" pitchFamily="34" charset="0"/>
                <a:ea typeface="微软雅黑 Light" panose="020B0502040204020203" pitchFamily="34" charset="-122"/>
                <a:cs typeface="Times New Roman" panose="02020603050405020304" pitchFamily="18" charset="0"/>
                <a:hlinkClick r:id="rId2" action="ppaction://hlinkfile"/>
              </a:rPr>
              <a:t>KafkaConsumer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marL="266700" indent="266700">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窗口聚合</a:t>
            </a:r>
          </a:p>
          <a:p>
            <a:pPr marL="266700" indent="266700">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将数据写回</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Kafka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的数据输出端（</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内置的</a:t>
            </a:r>
            <a:r>
              <a:rPr lang="en-US" altLang="zh-CN" sz="1800" i="0" u="sng" spc="0" dirty="0" err="1">
                <a:solidFill>
                  <a:srgbClr val="3E757F"/>
                </a:solidFill>
                <a:effectLst/>
                <a:latin typeface="Arial" panose="020B0604020202020204" pitchFamily="34" charset="0"/>
                <a:ea typeface="微软雅黑 Light" panose="020B0502040204020203" pitchFamily="34" charset="-122"/>
                <a:cs typeface="Times New Roman" panose="02020603050405020304" pitchFamily="18" charset="0"/>
                <a:hlinkClick r:id="rId3" action="ppaction://hlinkfile"/>
              </a:rPr>
              <a:t>KafkaProducer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indent="266700">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要使数据输出端提供</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Exactly-Once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保证，它必须将所有数据通过一个事务提交给</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Kafka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。提交捆绑了两个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之间的所有要写入的数据。这可确保在发生故障时能回滚写入的数据。</a:t>
            </a:r>
          </a:p>
          <a:p>
            <a:pPr indent="266700">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但是在分布式系统中，通常会有多个并发运行的写入任务的，简单的提交或回滚是不够的，因为所有组件必须在提交或回滚时“一致”才能确保一致的结果。</a:t>
            </a:r>
          </a:p>
          <a:p>
            <a:pPr>
              <a:spcBef>
                <a:spcPts val="150"/>
              </a:spcBef>
              <a:spcAft>
                <a:spcPts val="15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使用两阶段提交协议及预提交阶段来解决这个问题。</a:t>
            </a:r>
          </a:p>
          <a:p>
            <a:pPr marL="342900" lvl="0" indent="-342900">
              <a:spcBef>
                <a:spcPts val="150"/>
              </a:spcBef>
              <a:spcAft>
                <a:spcPts val="15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预提交</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内部状态</a:t>
            </a:r>
          </a:p>
          <a:p>
            <a:pPr indent="266700">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开始的时候，即两阶段提交协议的“预提交”阶段。当</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开始时，</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JobManager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会将</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 barrier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（将数据流中的记录分为进入当前</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与进入下一个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）注入数据流。</a:t>
            </a:r>
          </a:p>
          <a:p>
            <a:pPr indent="266700">
              <a:spcBef>
                <a:spcPts val="150"/>
              </a:spcBef>
              <a:spcAft>
                <a:spcPts val="15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brarrier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operator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之间传递。对于每一个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operator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，它触发</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operator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的状态快照写入到</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state backend</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p:txBody>
      </p:sp>
    </p:spTree>
    <p:extLst>
      <p:ext uri="{BB962C8B-B14F-4D97-AF65-F5344CB8AC3E}">
        <p14:creationId xmlns:p14="http://schemas.microsoft.com/office/powerpoint/2010/main" val="817759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Flink+Kafka</a:t>
            </a:r>
            <a:r>
              <a:rPr lang="zh-CN" altLang="en-US" dirty="0"/>
              <a:t>的</a:t>
            </a:r>
            <a:r>
              <a:rPr lang="en-US" altLang="zh-CN" dirty="0"/>
              <a:t>End-to-End Exactly-Once</a:t>
            </a:r>
          </a:p>
        </p:txBody>
      </p:sp>
      <p:sp>
        <p:nvSpPr>
          <p:cNvPr id="3" name="文本占位符 2"/>
          <p:cNvSpPr>
            <a:spLocks noGrp="1"/>
          </p:cNvSpPr>
          <p:nvPr>
            <p:ph type="body" sz="quarter" idx="10"/>
          </p:nvPr>
        </p:nvSpPr>
        <p:spPr/>
        <p:txBody>
          <a:bodyPr/>
          <a:lstStyle/>
          <a:p>
            <a:r>
              <a:rPr lang="zh-CN" altLang="en-US" dirty="0"/>
              <a:t>两阶段提交</a:t>
            </a:r>
            <a:r>
              <a:rPr lang="en-US" altLang="zh-CN" dirty="0"/>
              <a:t>-</a:t>
            </a:r>
            <a:r>
              <a:rPr lang="zh-CN" altLang="en-US" dirty="0"/>
              <a:t>详细流程</a:t>
            </a:r>
          </a:p>
        </p:txBody>
      </p:sp>
      <p:sp>
        <p:nvSpPr>
          <p:cNvPr id="9" name="文本框 8">
            <a:extLst>
              <a:ext uri="{FF2B5EF4-FFF2-40B4-BE49-F238E27FC236}">
                <a16:creationId xmlns:a16="http://schemas.microsoft.com/office/drawing/2014/main" id="{69390006-5806-4C7F-ABAA-4D8A038A9074}"/>
              </a:ext>
            </a:extLst>
          </p:cNvPr>
          <p:cNvSpPr txBox="1"/>
          <p:nvPr/>
        </p:nvSpPr>
        <p:spPr>
          <a:xfrm>
            <a:off x="758439" y="4578500"/>
            <a:ext cx="9764049" cy="1805623"/>
          </a:xfrm>
          <a:prstGeom prst="rect">
            <a:avLst/>
          </a:prstGeom>
          <a:noFill/>
        </p:spPr>
        <p:txBody>
          <a:bodyPr wrap="square">
            <a:spAutoFit/>
          </a:bodyPr>
          <a:lstStyle/>
          <a:p>
            <a:pPr indent="266700">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数据源保存了消费</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Kafka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的偏移量</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(offset)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，之后将</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 barrier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传递给下一个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operator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这种方式仅适用于</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operator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具有</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内部</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状态。所谓内部状态，是指</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state backend</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保存和管理的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例如，第二个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operator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window</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聚合算出来的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sum</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值。当一个进程有它的内部状态的时候，除了在</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之前需要将数据变更写入到</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state backend</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，不需要在预提交阶段执行任何其他操作。</a:t>
            </a:r>
            <a:r>
              <a:rPr lang="en-US" altLang="zh-CN" sz="1800" i="0" u="sng" spc="0" dirty="0" err="1">
                <a:solidFill>
                  <a:srgbClr val="3E757F"/>
                </a:solidFill>
                <a:effectLst/>
                <a:latin typeface="Arial" panose="020B0604020202020204" pitchFamily="34" charset="0"/>
                <a:ea typeface="微软雅黑 Light" panose="020B0502040204020203" pitchFamily="34" charset="-122"/>
                <a:cs typeface="Times New Roman" panose="02020603050405020304" pitchFamily="18" charset="0"/>
                <a:hlinkClick r:id="rId2"/>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负责在</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成功的情况下正确提交这些写入，或者在出现故障时中止这些写入。</a:t>
            </a:r>
          </a:p>
        </p:txBody>
      </p:sp>
      <p:pic>
        <p:nvPicPr>
          <p:cNvPr id="5" name="图片 4">
            <a:extLst>
              <a:ext uri="{FF2B5EF4-FFF2-40B4-BE49-F238E27FC236}">
                <a16:creationId xmlns:a16="http://schemas.microsoft.com/office/drawing/2014/main" id="{D8E29205-DCAC-4E1E-8BAF-A42561A2F742}"/>
              </a:ext>
            </a:extLst>
          </p:cNvPr>
          <p:cNvPicPr>
            <a:picLocks noChangeAspect="1"/>
          </p:cNvPicPr>
          <p:nvPr/>
        </p:nvPicPr>
        <p:blipFill>
          <a:blip r:embed="rId3"/>
          <a:stretch>
            <a:fillRect/>
          </a:stretch>
        </p:blipFill>
        <p:spPr>
          <a:xfrm>
            <a:off x="2256315" y="1385553"/>
            <a:ext cx="6768298" cy="3192947"/>
          </a:xfrm>
          <a:prstGeom prst="rect">
            <a:avLst/>
          </a:prstGeom>
          <a:noFill/>
          <a:ln>
            <a:noFill/>
          </a:ln>
        </p:spPr>
      </p:pic>
    </p:spTree>
    <p:extLst>
      <p:ext uri="{BB962C8B-B14F-4D97-AF65-F5344CB8AC3E}">
        <p14:creationId xmlns:p14="http://schemas.microsoft.com/office/powerpoint/2010/main" val="12679384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Flink+Kafka</a:t>
            </a:r>
            <a:r>
              <a:rPr lang="zh-CN" altLang="en-US" dirty="0"/>
              <a:t>的</a:t>
            </a:r>
            <a:r>
              <a:rPr lang="en-US" altLang="zh-CN" dirty="0"/>
              <a:t>End-to-End Exactly-Once</a:t>
            </a:r>
          </a:p>
        </p:txBody>
      </p:sp>
      <p:sp>
        <p:nvSpPr>
          <p:cNvPr id="3" name="文本占位符 2"/>
          <p:cNvSpPr>
            <a:spLocks noGrp="1"/>
          </p:cNvSpPr>
          <p:nvPr>
            <p:ph type="body" sz="quarter" idx="10"/>
          </p:nvPr>
        </p:nvSpPr>
        <p:spPr/>
        <p:txBody>
          <a:bodyPr/>
          <a:lstStyle/>
          <a:p>
            <a:r>
              <a:rPr lang="zh-CN" altLang="en-US" dirty="0"/>
              <a:t>两阶段提交</a:t>
            </a:r>
            <a:r>
              <a:rPr lang="en-US" altLang="zh-CN" dirty="0"/>
              <a:t>-</a:t>
            </a:r>
            <a:r>
              <a:rPr lang="zh-CN" altLang="en-US" dirty="0"/>
              <a:t>详细流程</a:t>
            </a:r>
          </a:p>
        </p:txBody>
      </p:sp>
      <p:sp>
        <p:nvSpPr>
          <p:cNvPr id="9" name="文本框 8">
            <a:extLst>
              <a:ext uri="{FF2B5EF4-FFF2-40B4-BE49-F238E27FC236}">
                <a16:creationId xmlns:a16="http://schemas.microsoft.com/office/drawing/2014/main" id="{69390006-5806-4C7F-ABAA-4D8A038A9074}"/>
              </a:ext>
            </a:extLst>
          </p:cNvPr>
          <p:cNvSpPr txBox="1"/>
          <p:nvPr/>
        </p:nvSpPr>
        <p:spPr>
          <a:xfrm>
            <a:off x="753273" y="4730572"/>
            <a:ext cx="9764049" cy="1856919"/>
          </a:xfrm>
          <a:prstGeom prst="rect">
            <a:avLst/>
          </a:prstGeom>
          <a:noFill/>
        </p:spPr>
        <p:txBody>
          <a:bodyPr wrap="square">
            <a:spAutoFit/>
          </a:bodyPr>
          <a:lstStyle/>
          <a:p>
            <a:pPr marL="342900" lvl="0" indent="-342900">
              <a:spcBef>
                <a:spcPts val="150"/>
              </a:spcBef>
              <a:spcAft>
                <a:spcPts val="15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预提交</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外部状态</a:t>
            </a:r>
          </a:p>
          <a:p>
            <a:pPr indent="266700">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但是，当进程具有</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外部</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状态时，需要作些额外的处理。外部状态通常以写入外部系统（如</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Kafka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）的形式出现。在这种情况下，为了提供</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Exactly-Once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保证，外部系统必须支持事务，这样才能和两阶段提交协议集成。</a:t>
            </a: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在该示例中的数据需要写入</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Kafka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，因此数据输出端（</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Data Sink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）有外部状态。在这种情况下，在预提交阶段，除了将其状态写入</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state backend</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之外，数据输出端还必须预先提交其外部事务。</a:t>
            </a:r>
          </a:p>
        </p:txBody>
      </p:sp>
      <p:pic>
        <p:nvPicPr>
          <p:cNvPr id="6" name="图片 5">
            <a:extLst>
              <a:ext uri="{FF2B5EF4-FFF2-40B4-BE49-F238E27FC236}">
                <a16:creationId xmlns:a16="http://schemas.microsoft.com/office/drawing/2014/main" id="{1DACC318-BC0B-4E86-AE64-A3B476CA436C}"/>
              </a:ext>
            </a:extLst>
          </p:cNvPr>
          <p:cNvPicPr>
            <a:picLocks noChangeAspect="1"/>
          </p:cNvPicPr>
          <p:nvPr/>
        </p:nvPicPr>
        <p:blipFill>
          <a:blip r:embed="rId2"/>
          <a:stretch>
            <a:fillRect/>
          </a:stretch>
        </p:blipFill>
        <p:spPr>
          <a:xfrm>
            <a:off x="2512078" y="1348684"/>
            <a:ext cx="6246440" cy="3381888"/>
          </a:xfrm>
          <a:prstGeom prst="rect">
            <a:avLst/>
          </a:prstGeom>
          <a:noFill/>
          <a:ln>
            <a:noFill/>
          </a:ln>
        </p:spPr>
      </p:pic>
    </p:spTree>
    <p:extLst>
      <p:ext uri="{BB962C8B-B14F-4D97-AF65-F5344CB8AC3E}">
        <p14:creationId xmlns:p14="http://schemas.microsoft.com/office/powerpoint/2010/main" val="1921530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Flink+Kafka</a:t>
            </a:r>
            <a:r>
              <a:rPr lang="zh-CN" altLang="en-US" dirty="0"/>
              <a:t>的</a:t>
            </a:r>
            <a:r>
              <a:rPr lang="en-US" altLang="zh-CN" dirty="0"/>
              <a:t>End-to-End Exactly-Once</a:t>
            </a:r>
          </a:p>
        </p:txBody>
      </p:sp>
      <p:sp>
        <p:nvSpPr>
          <p:cNvPr id="3" name="文本占位符 2"/>
          <p:cNvSpPr>
            <a:spLocks noGrp="1"/>
          </p:cNvSpPr>
          <p:nvPr>
            <p:ph type="body" sz="quarter" idx="10"/>
          </p:nvPr>
        </p:nvSpPr>
        <p:spPr/>
        <p:txBody>
          <a:bodyPr/>
          <a:lstStyle/>
          <a:p>
            <a:r>
              <a:rPr lang="zh-CN" altLang="en-US" dirty="0"/>
              <a:t>两阶段提交</a:t>
            </a:r>
            <a:r>
              <a:rPr lang="en-US" altLang="zh-CN" dirty="0"/>
              <a:t>-</a:t>
            </a:r>
            <a:r>
              <a:rPr lang="zh-CN" altLang="en-US" dirty="0"/>
              <a:t>详细流程</a:t>
            </a:r>
          </a:p>
        </p:txBody>
      </p:sp>
      <p:sp>
        <p:nvSpPr>
          <p:cNvPr id="9" name="文本框 8">
            <a:extLst>
              <a:ext uri="{FF2B5EF4-FFF2-40B4-BE49-F238E27FC236}">
                <a16:creationId xmlns:a16="http://schemas.microsoft.com/office/drawing/2014/main" id="{69390006-5806-4C7F-ABAA-4D8A038A9074}"/>
              </a:ext>
            </a:extLst>
          </p:cNvPr>
          <p:cNvSpPr txBox="1"/>
          <p:nvPr/>
        </p:nvSpPr>
        <p:spPr>
          <a:xfrm>
            <a:off x="798096" y="4813546"/>
            <a:ext cx="9764049" cy="1200329"/>
          </a:xfrm>
          <a:prstGeom prst="rect">
            <a:avLst/>
          </a:prstGeom>
          <a:noFill/>
        </p:spPr>
        <p:txBody>
          <a:bodyPr wrap="square">
            <a:spAutoFit/>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当</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 barrier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在所有</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operator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都传递了一遍，并且触发的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回调成功完成时，预提交阶段就结束了。所有触发的状态快照都被视为该</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的一部分。</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是整个应用程序状态的快照，包括预先提交的外部状态。如果发生故障，我们可以回滚到上次成功完成快照的时间点。</a:t>
            </a:r>
          </a:p>
        </p:txBody>
      </p:sp>
      <p:pic>
        <p:nvPicPr>
          <p:cNvPr id="7" name="图片 6">
            <a:extLst>
              <a:ext uri="{FF2B5EF4-FFF2-40B4-BE49-F238E27FC236}">
                <a16:creationId xmlns:a16="http://schemas.microsoft.com/office/drawing/2014/main" id="{A25CC315-20E5-4965-9447-21E5F51BD178}"/>
              </a:ext>
            </a:extLst>
          </p:cNvPr>
          <p:cNvPicPr>
            <a:picLocks noChangeAspect="1"/>
          </p:cNvPicPr>
          <p:nvPr/>
        </p:nvPicPr>
        <p:blipFill>
          <a:blip r:embed="rId2"/>
          <a:stretch>
            <a:fillRect/>
          </a:stretch>
        </p:blipFill>
        <p:spPr>
          <a:xfrm>
            <a:off x="2344299" y="1382768"/>
            <a:ext cx="6225959" cy="3351445"/>
          </a:xfrm>
          <a:prstGeom prst="rect">
            <a:avLst/>
          </a:prstGeom>
          <a:noFill/>
          <a:ln>
            <a:noFill/>
          </a:ln>
        </p:spPr>
      </p:pic>
    </p:spTree>
    <p:extLst>
      <p:ext uri="{BB962C8B-B14F-4D97-AF65-F5344CB8AC3E}">
        <p14:creationId xmlns:p14="http://schemas.microsoft.com/office/powerpoint/2010/main" val="1011933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Flink+Kafka</a:t>
            </a:r>
            <a:r>
              <a:rPr lang="zh-CN" altLang="en-US" dirty="0"/>
              <a:t>的</a:t>
            </a:r>
            <a:r>
              <a:rPr lang="en-US" altLang="zh-CN" dirty="0"/>
              <a:t>End-to-End Exactly-Once</a:t>
            </a:r>
          </a:p>
        </p:txBody>
      </p:sp>
      <p:sp>
        <p:nvSpPr>
          <p:cNvPr id="3" name="文本占位符 2"/>
          <p:cNvSpPr>
            <a:spLocks noGrp="1"/>
          </p:cNvSpPr>
          <p:nvPr>
            <p:ph type="body" sz="quarter" idx="10"/>
          </p:nvPr>
        </p:nvSpPr>
        <p:spPr/>
        <p:txBody>
          <a:bodyPr/>
          <a:lstStyle/>
          <a:p>
            <a:r>
              <a:rPr lang="zh-CN" altLang="en-US" dirty="0"/>
              <a:t>两阶段提交</a:t>
            </a:r>
            <a:r>
              <a:rPr lang="en-US" altLang="zh-CN" dirty="0"/>
              <a:t>-</a:t>
            </a:r>
            <a:r>
              <a:rPr lang="zh-CN" altLang="en-US" dirty="0"/>
              <a:t>详细流程</a:t>
            </a:r>
          </a:p>
        </p:txBody>
      </p:sp>
      <p:sp>
        <p:nvSpPr>
          <p:cNvPr id="9" name="文本框 8">
            <a:extLst>
              <a:ext uri="{FF2B5EF4-FFF2-40B4-BE49-F238E27FC236}">
                <a16:creationId xmlns:a16="http://schemas.microsoft.com/office/drawing/2014/main" id="{69390006-5806-4C7F-ABAA-4D8A038A9074}"/>
              </a:ext>
            </a:extLst>
          </p:cNvPr>
          <p:cNvSpPr txBox="1"/>
          <p:nvPr/>
        </p:nvSpPr>
        <p:spPr>
          <a:xfrm>
            <a:off x="782320" y="1371099"/>
            <a:ext cx="9764049" cy="1579920"/>
          </a:xfrm>
          <a:prstGeom prst="rect">
            <a:avLst/>
          </a:prstGeom>
          <a:noFill/>
        </p:spPr>
        <p:txBody>
          <a:bodyPr wrap="square">
            <a:spAutoFit/>
          </a:bodyPr>
          <a:lstStyle/>
          <a:p>
            <a:pPr marL="342900" lvl="0" indent="-342900">
              <a:spcBef>
                <a:spcPts val="150"/>
              </a:spcBef>
              <a:spcAft>
                <a:spcPts val="15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提交阶段</a:t>
            </a:r>
          </a:p>
          <a:p>
            <a:pPr indent="266700">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下一步是通知所有</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operator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已经成功了。这是两阶段提交协议的提交阶段，</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JobManager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为应用程序中的每个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operator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发出</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已完成的回调。</a:t>
            </a:r>
          </a:p>
          <a:p>
            <a:pPr indent="266700">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数据源和</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widnow</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operator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没有外部状态，因此在提交阶段，这些</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operator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不必执行任何操作。但是，数据输出端（</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Data Sink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）拥有外部状态，此时应该提交外部事务。</a:t>
            </a:r>
          </a:p>
        </p:txBody>
      </p:sp>
      <p:pic>
        <p:nvPicPr>
          <p:cNvPr id="6" name="图片 5">
            <a:extLst>
              <a:ext uri="{FF2B5EF4-FFF2-40B4-BE49-F238E27FC236}">
                <a16:creationId xmlns:a16="http://schemas.microsoft.com/office/drawing/2014/main" id="{806A8AC3-AB7B-471B-A8BF-9BBD104982CA}"/>
              </a:ext>
            </a:extLst>
          </p:cNvPr>
          <p:cNvPicPr>
            <a:picLocks noChangeAspect="1"/>
          </p:cNvPicPr>
          <p:nvPr/>
        </p:nvPicPr>
        <p:blipFill>
          <a:blip r:embed="rId2"/>
          <a:stretch>
            <a:fillRect/>
          </a:stretch>
        </p:blipFill>
        <p:spPr>
          <a:xfrm>
            <a:off x="2329609" y="2861371"/>
            <a:ext cx="7152292" cy="3575715"/>
          </a:xfrm>
          <a:prstGeom prst="rect">
            <a:avLst/>
          </a:prstGeom>
          <a:noFill/>
          <a:ln>
            <a:noFill/>
          </a:ln>
        </p:spPr>
      </p:pic>
    </p:spTree>
    <p:extLst>
      <p:ext uri="{BB962C8B-B14F-4D97-AF65-F5344CB8AC3E}">
        <p14:creationId xmlns:p14="http://schemas.microsoft.com/office/powerpoint/2010/main" val="10241862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Flink+Kafka</a:t>
            </a:r>
            <a:r>
              <a:rPr lang="zh-CN" altLang="en-US" dirty="0"/>
              <a:t>的</a:t>
            </a:r>
            <a:r>
              <a:rPr lang="en-US" altLang="zh-CN" dirty="0"/>
              <a:t>End-to-End Exactly-Once</a:t>
            </a:r>
          </a:p>
        </p:txBody>
      </p:sp>
      <p:sp>
        <p:nvSpPr>
          <p:cNvPr id="3" name="文本占位符 2"/>
          <p:cNvSpPr>
            <a:spLocks noGrp="1"/>
          </p:cNvSpPr>
          <p:nvPr>
            <p:ph type="body" sz="quarter" idx="10"/>
          </p:nvPr>
        </p:nvSpPr>
        <p:spPr/>
        <p:txBody>
          <a:bodyPr/>
          <a:lstStyle/>
          <a:p>
            <a:r>
              <a:rPr lang="zh-CN" altLang="en-US" dirty="0"/>
              <a:t>两阶段提交</a:t>
            </a:r>
            <a:r>
              <a:rPr lang="en-US" altLang="zh-CN" dirty="0"/>
              <a:t>-</a:t>
            </a:r>
            <a:r>
              <a:rPr lang="zh-CN" altLang="en-US" dirty="0"/>
              <a:t>详细流程</a:t>
            </a:r>
          </a:p>
        </p:txBody>
      </p:sp>
      <p:sp>
        <p:nvSpPr>
          <p:cNvPr id="9" name="文本框 8">
            <a:extLst>
              <a:ext uri="{FF2B5EF4-FFF2-40B4-BE49-F238E27FC236}">
                <a16:creationId xmlns:a16="http://schemas.microsoft.com/office/drawing/2014/main" id="{69390006-5806-4C7F-ABAA-4D8A038A9074}"/>
              </a:ext>
            </a:extLst>
          </p:cNvPr>
          <p:cNvSpPr txBox="1"/>
          <p:nvPr/>
        </p:nvSpPr>
        <p:spPr>
          <a:xfrm>
            <a:off x="782320" y="1523499"/>
            <a:ext cx="9764049" cy="3395801"/>
          </a:xfrm>
          <a:prstGeom prst="rect">
            <a:avLst/>
          </a:prstGeom>
          <a:noFill/>
        </p:spPr>
        <p:txBody>
          <a:bodyPr wrap="square">
            <a:spAutoFit/>
          </a:bodyPr>
          <a:lstStyle/>
          <a:p>
            <a:pPr marL="342900" lvl="0" indent="-342900">
              <a:spcBef>
                <a:spcPts val="150"/>
              </a:spcBef>
              <a:spcAft>
                <a:spcPts val="15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总结</a:t>
            </a: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我们对上述知识点总结下：</a:t>
            </a:r>
          </a:p>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一旦所有</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operator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完成预提交，就提交一个</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commit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2.</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如果只要有一个预提交失败，则所有其他提交都将中止，我们将回滚到上一个成功完成的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checkpoint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3.</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在预提交成功之后，提交的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commit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需要保证最终成功 </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operator</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和外部系统都需要保障这点。如果</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commit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失败（例如，由于间歇性网络问题），整个</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hlinkClick r:id="rId2"/>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应用程序将失败，应用程序将根据用户的重启策略重新启动，还会尝试再提交。这个过程至关重要，因为如果</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commit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最终没有成功，将会导致数据丢失。</a:t>
            </a:r>
          </a:p>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4.</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完整的实现两阶段提交协议可能有点复杂，这就是为什么</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hlinkClick r:id="rId2"/>
              </a:rPr>
              <a:t>Flink</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将它的通用逻辑提取到抽象类</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TwoPhaseCommitSinkFunction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中的原因。</a:t>
            </a:r>
          </a:p>
        </p:txBody>
      </p:sp>
    </p:spTree>
    <p:extLst>
      <p:ext uri="{BB962C8B-B14F-4D97-AF65-F5344CB8AC3E}">
        <p14:creationId xmlns:p14="http://schemas.microsoft.com/office/powerpoint/2010/main" val="37161239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代码示例</a:t>
            </a:r>
            <a:endParaRPr lang="en-US" altLang="zh-CN" dirty="0"/>
          </a:p>
        </p:txBody>
      </p:sp>
      <p:sp>
        <p:nvSpPr>
          <p:cNvPr id="3" name="文本占位符 2"/>
          <p:cNvSpPr>
            <a:spLocks noGrp="1"/>
          </p:cNvSpPr>
          <p:nvPr>
            <p:ph type="body" sz="quarter" idx="10"/>
          </p:nvPr>
        </p:nvSpPr>
        <p:spPr/>
        <p:txBody>
          <a:bodyPr/>
          <a:lstStyle/>
          <a:p>
            <a:pPr>
              <a:spcBef>
                <a:spcPts val="150"/>
              </a:spcBef>
              <a:spcAft>
                <a:spcPts val="15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Flink+Kafka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实现</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End-to-End Exactly-Once</a:t>
            </a:r>
          </a:p>
        </p:txBody>
      </p:sp>
      <p:sp>
        <p:nvSpPr>
          <p:cNvPr id="9" name="文本框 8">
            <a:extLst>
              <a:ext uri="{FF2B5EF4-FFF2-40B4-BE49-F238E27FC236}">
                <a16:creationId xmlns:a16="http://schemas.microsoft.com/office/drawing/2014/main" id="{69390006-5806-4C7F-ABAA-4D8A038A9074}"/>
              </a:ext>
            </a:extLst>
          </p:cNvPr>
          <p:cNvSpPr txBox="1"/>
          <p:nvPr/>
        </p:nvSpPr>
        <p:spPr>
          <a:xfrm>
            <a:off x="782320" y="1523499"/>
            <a:ext cx="9764049" cy="369332"/>
          </a:xfrm>
          <a:prstGeom prst="rect">
            <a:avLst/>
          </a:prstGeom>
          <a:noFill/>
        </p:spPr>
        <p:txBody>
          <a:bodyPr wrap="square">
            <a:spAutoFit/>
          </a:bodyPr>
          <a:lstStyle/>
          <a:p>
            <a:pPr>
              <a:spcBef>
                <a:spcPts val="150"/>
              </a:spcBef>
              <a:spcAft>
                <a:spcPts val="150"/>
              </a:spcAft>
            </a:pPr>
            <a:r>
              <a:rPr lang="en-US" altLang="zh-CN" sz="1800" u="sng" dirty="0">
                <a:solidFill>
                  <a:srgbClr val="800080"/>
                </a:solidFill>
                <a:effectLst/>
                <a:latin typeface="Times New Roman" panose="02020603050405020304" pitchFamily="18" charset="0"/>
                <a:ea typeface="微软雅黑 Light" panose="020B0502040204020203" pitchFamily="34" charset="-122"/>
                <a:cs typeface="Times New Roman" panose="02020603050405020304" pitchFamily="18" charset="0"/>
                <a:hlinkClick r:id="rId2"/>
              </a:rPr>
              <a:t>https://ververica.cn/developers/flink-kafka-end-to-end-exactly-once-analysis/</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5" name="TextBox 3">
            <a:extLst>
              <a:ext uri="{FF2B5EF4-FFF2-40B4-BE49-F238E27FC236}">
                <a16:creationId xmlns:a16="http://schemas.microsoft.com/office/drawing/2014/main" id="{6410285E-D4DD-4C42-91E5-4912512B3EC7}"/>
              </a:ext>
            </a:extLst>
          </p:cNvPr>
          <p:cNvSpPr txBox="1"/>
          <p:nvPr/>
        </p:nvSpPr>
        <p:spPr>
          <a:xfrm>
            <a:off x="563922" y="1959059"/>
            <a:ext cx="10992716" cy="4801314"/>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class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Kafka_Flink_Kafka_EndToEnd_ExactlyOnce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static void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main(String[]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args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throws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Exception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//1.env</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StreamExecutionEnvironment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env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StreamExecutionEnvironment.</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getExecutionEnvironment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//===========Checkpoint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参数设置</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类型</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1:</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必须参数</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设置</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Checkpoint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的时间间隔为</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1000ms</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做一次</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Checkpoint/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其实就是每隔</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1000ms</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发一次</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Barrier!</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env.enableCheckpointing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1000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设置</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State</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状态存储介质</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if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SystemUtils.</a:t>
            </a:r>
            <a:r>
              <a:rPr lang="en-US" altLang="zh-CN" sz="1800" b="1"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IS_OS_WINDOWS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env.setStateBackend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FsStateBackend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"file:///D:/ckp"</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else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env.setStateBackend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FsStateBackend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hdfs</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://node1:8020/</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flink</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-checkpoint/checkpoint"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3342156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数据</a:t>
            </a:r>
          </a:p>
        </p:txBody>
      </p:sp>
      <p:sp>
        <p:nvSpPr>
          <p:cNvPr id="4" name="文本占位符 3"/>
          <p:cNvSpPr>
            <a:spLocks noGrp="1"/>
          </p:cNvSpPr>
          <p:nvPr>
            <p:ph type="body" sz="quarter" idx="11"/>
          </p:nvPr>
        </p:nvSpPr>
        <p:spPr>
          <a:xfrm>
            <a:off x="710880" y="1000825"/>
            <a:ext cx="10699115" cy="3480640"/>
          </a:xfrm>
        </p:spPr>
        <p:txBody>
          <a:bodyPr/>
          <a:lstStyle/>
          <a:p>
            <a:pPr lvl="0" indent="-342900" eaLnBrk="1" hangingPunct="1">
              <a:spcBef>
                <a:spcPts val="150"/>
              </a:spcBef>
              <a:spcAft>
                <a:spcPts val="150"/>
              </a:spcAft>
              <a:buFont typeface="Wingdings" panose="05000000000000000000" pitchFamily="2" charset="2"/>
              <a:buChar char=""/>
            </a:pPr>
            <a:r>
              <a:rPr lang="zh-CN" altLang="en-US" dirty="0">
                <a:latin typeface="+mn-lt"/>
                <a:cs typeface="+mn-cs"/>
              </a:rPr>
              <a:t>注意事项</a:t>
            </a:r>
          </a:p>
          <a:p>
            <a:pPr eaLnBrk="1" hangingPunct="1">
              <a:spcBef>
                <a:spcPts val="150"/>
              </a:spcBef>
              <a:spcAft>
                <a:spcPts val="150"/>
              </a:spcAft>
            </a:pPr>
            <a:r>
              <a:rPr lang="en-US" altLang="zh-CN" dirty="0">
                <a:latin typeface="+mn-lt"/>
                <a:cs typeface="+mn-cs"/>
              </a:rPr>
              <a:t>1) Broadcast State </a:t>
            </a:r>
            <a:r>
              <a:rPr lang="zh-CN" altLang="en-US" dirty="0">
                <a:latin typeface="+mn-lt"/>
                <a:cs typeface="+mn-cs"/>
              </a:rPr>
              <a:t>是</a:t>
            </a:r>
            <a:r>
              <a:rPr lang="en-US" altLang="zh-CN" dirty="0">
                <a:latin typeface="+mn-lt"/>
                <a:cs typeface="+mn-cs"/>
              </a:rPr>
              <a:t>Map </a:t>
            </a:r>
            <a:r>
              <a:rPr lang="zh-CN" altLang="en-US" dirty="0">
                <a:latin typeface="+mn-lt"/>
                <a:cs typeface="+mn-cs"/>
              </a:rPr>
              <a:t>类型，即</a:t>
            </a:r>
            <a:r>
              <a:rPr lang="en-US" altLang="zh-CN" dirty="0">
                <a:latin typeface="+mn-lt"/>
                <a:cs typeface="+mn-cs"/>
              </a:rPr>
              <a:t>K-V </a:t>
            </a:r>
            <a:r>
              <a:rPr lang="zh-CN" altLang="en-US" dirty="0">
                <a:latin typeface="+mn-lt"/>
                <a:cs typeface="+mn-cs"/>
              </a:rPr>
              <a:t>类型。</a:t>
            </a:r>
          </a:p>
          <a:p>
            <a:pPr eaLnBrk="1" hangingPunct="1">
              <a:spcBef>
                <a:spcPts val="150"/>
              </a:spcBef>
              <a:spcAft>
                <a:spcPts val="150"/>
              </a:spcAft>
            </a:pPr>
            <a:r>
              <a:rPr lang="en-US" altLang="zh-CN" dirty="0">
                <a:latin typeface="+mn-lt"/>
                <a:cs typeface="+mn-cs"/>
              </a:rPr>
              <a:t>2) Broadcast State </a:t>
            </a:r>
            <a:r>
              <a:rPr lang="zh-CN" altLang="en-US" dirty="0">
                <a:latin typeface="+mn-lt"/>
                <a:cs typeface="+mn-cs"/>
              </a:rPr>
              <a:t>只有在广播的一侧</a:t>
            </a:r>
            <a:r>
              <a:rPr lang="en-US" altLang="zh-CN" dirty="0">
                <a:latin typeface="+mn-lt"/>
                <a:cs typeface="+mn-cs"/>
              </a:rPr>
              <a:t>, </a:t>
            </a:r>
            <a:r>
              <a:rPr lang="zh-CN" altLang="en-US" dirty="0">
                <a:latin typeface="+mn-lt"/>
                <a:cs typeface="+mn-cs"/>
              </a:rPr>
              <a:t>即在</a:t>
            </a:r>
            <a:r>
              <a:rPr lang="en-US" altLang="zh-CN" dirty="0" err="1">
                <a:latin typeface="+mn-lt"/>
                <a:cs typeface="+mn-cs"/>
              </a:rPr>
              <a:t>BroadcastProcessFunction</a:t>
            </a:r>
            <a:r>
              <a:rPr lang="en-US" altLang="zh-CN" dirty="0">
                <a:latin typeface="+mn-lt"/>
                <a:cs typeface="+mn-cs"/>
              </a:rPr>
              <a:t> </a:t>
            </a:r>
            <a:r>
              <a:rPr lang="zh-CN" altLang="en-US" dirty="0">
                <a:latin typeface="+mn-lt"/>
                <a:cs typeface="+mn-cs"/>
              </a:rPr>
              <a:t>或</a:t>
            </a:r>
            <a:r>
              <a:rPr lang="en-US" altLang="zh-CN" dirty="0" err="1">
                <a:latin typeface="+mn-lt"/>
                <a:cs typeface="+mn-cs"/>
              </a:rPr>
              <a:t>KeyedBroadcastProcessFunction</a:t>
            </a:r>
            <a:r>
              <a:rPr lang="en-US" altLang="zh-CN" dirty="0">
                <a:latin typeface="+mn-lt"/>
                <a:cs typeface="+mn-cs"/>
              </a:rPr>
              <a:t> </a:t>
            </a:r>
            <a:r>
              <a:rPr lang="zh-CN" altLang="en-US" dirty="0">
                <a:latin typeface="+mn-lt"/>
                <a:cs typeface="+mn-cs"/>
              </a:rPr>
              <a:t>的</a:t>
            </a:r>
            <a:r>
              <a:rPr lang="en-US" altLang="zh-CN" dirty="0" err="1">
                <a:latin typeface="+mn-lt"/>
                <a:cs typeface="+mn-cs"/>
              </a:rPr>
              <a:t>processBroadcastElement</a:t>
            </a:r>
            <a:r>
              <a:rPr lang="en-US" altLang="zh-CN" dirty="0">
                <a:latin typeface="+mn-lt"/>
                <a:cs typeface="+mn-cs"/>
              </a:rPr>
              <a:t> </a:t>
            </a:r>
            <a:r>
              <a:rPr lang="zh-CN" altLang="en-US" dirty="0">
                <a:latin typeface="+mn-lt"/>
                <a:cs typeface="+mn-cs"/>
              </a:rPr>
              <a:t>方法中可以修改。在非广播的一侧， 即在</a:t>
            </a:r>
            <a:r>
              <a:rPr lang="en-US" altLang="zh-CN" dirty="0" err="1">
                <a:latin typeface="+mn-lt"/>
                <a:cs typeface="+mn-cs"/>
              </a:rPr>
              <a:t>BroadcastProcessFunction</a:t>
            </a:r>
            <a:r>
              <a:rPr lang="en-US" altLang="zh-CN" dirty="0">
                <a:latin typeface="+mn-lt"/>
                <a:cs typeface="+mn-cs"/>
              </a:rPr>
              <a:t> </a:t>
            </a:r>
            <a:r>
              <a:rPr lang="zh-CN" altLang="en-US" dirty="0">
                <a:latin typeface="+mn-lt"/>
                <a:cs typeface="+mn-cs"/>
              </a:rPr>
              <a:t>或</a:t>
            </a:r>
            <a:r>
              <a:rPr lang="en-US" altLang="zh-CN" dirty="0" err="1">
                <a:latin typeface="+mn-lt"/>
                <a:cs typeface="+mn-cs"/>
              </a:rPr>
              <a:t>KeyedBroadcastProcessFunction</a:t>
            </a:r>
            <a:r>
              <a:rPr lang="en-US" altLang="zh-CN" dirty="0">
                <a:latin typeface="+mn-lt"/>
                <a:cs typeface="+mn-cs"/>
              </a:rPr>
              <a:t> </a:t>
            </a:r>
            <a:r>
              <a:rPr lang="zh-CN" altLang="en-US" dirty="0">
                <a:latin typeface="+mn-lt"/>
                <a:cs typeface="+mn-cs"/>
              </a:rPr>
              <a:t>的</a:t>
            </a:r>
            <a:r>
              <a:rPr lang="en-US" altLang="zh-CN" dirty="0" err="1">
                <a:latin typeface="+mn-lt"/>
                <a:cs typeface="+mn-cs"/>
              </a:rPr>
              <a:t>processElement</a:t>
            </a:r>
            <a:r>
              <a:rPr lang="en-US" altLang="zh-CN" dirty="0">
                <a:latin typeface="+mn-lt"/>
                <a:cs typeface="+mn-cs"/>
              </a:rPr>
              <a:t> </a:t>
            </a:r>
            <a:r>
              <a:rPr lang="zh-CN" altLang="en-US" dirty="0">
                <a:latin typeface="+mn-lt"/>
                <a:cs typeface="+mn-cs"/>
              </a:rPr>
              <a:t>方法中只读。</a:t>
            </a:r>
          </a:p>
          <a:p>
            <a:pPr eaLnBrk="1" hangingPunct="1">
              <a:spcBef>
                <a:spcPts val="150"/>
              </a:spcBef>
              <a:spcAft>
                <a:spcPts val="150"/>
              </a:spcAft>
            </a:pPr>
            <a:r>
              <a:rPr lang="en-US" altLang="zh-CN" dirty="0">
                <a:latin typeface="+mn-lt"/>
                <a:cs typeface="+mn-cs"/>
              </a:rPr>
              <a:t>3) Broadcast State </a:t>
            </a:r>
            <a:r>
              <a:rPr lang="zh-CN" altLang="en-US" dirty="0">
                <a:latin typeface="+mn-lt"/>
                <a:cs typeface="+mn-cs"/>
              </a:rPr>
              <a:t>中元素的顺序，在各</a:t>
            </a:r>
            <a:r>
              <a:rPr lang="en-US" altLang="zh-CN" dirty="0">
                <a:latin typeface="+mn-lt"/>
                <a:cs typeface="+mn-cs"/>
              </a:rPr>
              <a:t>Task </a:t>
            </a:r>
            <a:r>
              <a:rPr lang="zh-CN" altLang="en-US" dirty="0">
                <a:latin typeface="+mn-lt"/>
                <a:cs typeface="+mn-cs"/>
              </a:rPr>
              <a:t>中可能不同。基于顺序的处理，需要注意。</a:t>
            </a:r>
          </a:p>
          <a:p>
            <a:pPr eaLnBrk="1" hangingPunct="1">
              <a:spcBef>
                <a:spcPts val="150"/>
              </a:spcBef>
              <a:spcAft>
                <a:spcPts val="150"/>
              </a:spcAft>
            </a:pPr>
            <a:r>
              <a:rPr lang="en-US" altLang="zh-CN" dirty="0">
                <a:latin typeface="+mn-lt"/>
                <a:cs typeface="+mn-cs"/>
              </a:rPr>
              <a:t>4) Broadcast State </a:t>
            </a:r>
            <a:r>
              <a:rPr lang="zh-CN" altLang="en-US" dirty="0">
                <a:latin typeface="+mn-lt"/>
                <a:cs typeface="+mn-cs"/>
              </a:rPr>
              <a:t>在</a:t>
            </a:r>
            <a:r>
              <a:rPr lang="en-US" altLang="zh-CN" dirty="0">
                <a:latin typeface="+mn-lt"/>
                <a:cs typeface="+mn-cs"/>
              </a:rPr>
              <a:t>Checkpoint </a:t>
            </a:r>
            <a:r>
              <a:rPr lang="zh-CN" altLang="en-US" dirty="0">
                <a:latin typeface="+mn-lt"/>
                <a:cs typeface="+mn-cs"/>
              </a:rPr>
              <a:t>时，每个</a:t>
            </a:r>
            <a:r>
              <a:rPr lang="en-US" altLang="zh-CN" dirty="0">
                <a:latin typeface="+mn-lt"/>
                <a:cs typeface="+mn-cs"/>
              </a:rPr>
              <a:t>Task </a:t>
            </a:r>
            <a:r>
              <a:rPr lang="zh-CN" altLang="en-US" dirty="0">
                <a:latin typeface="+mn-lt"/>
                <a:cs typeface="+mn-cs"/>
              </a:rPr>
              <a:t>都会</a:t>
            </a:r>
            <a:r>
              <a:rPr lang="en-US" altLang="zh-CN" dirty="0">
                <a:latin typeface="+mn-lt"/>
                <a:cs typeface="+mn-cs"/>
              </a:rPr>
              <a:t>Checkpoint </a:t>
            </a:r>
            <a:r>
              <a:rPr lang="zh-CN" altLang="en-US" dirty="0">
                <a:latin typeface="+mn-lt"/>
                <a:cs typeface="+mn-cs"/>
              </a:rPr>
              <a:t>广播状态。</a:t>
            </a:r>
          </a:p>
          <a:p>
            <a:pPr eaLnBrk="1" hangingPunct="1">
              <a:spcBef>
                <a:spcPts val="150"/>
              </a:spcBef>
              <a:spcAft>
                <a:spcPts val="150"/>
              </a:spcAft>
            </a:pPr>
            <a:r>
              <a:rPr lang="en-US" altLang="zh-CN" dirty="0">
                <a:latin typeface="+mn-lt"/>
                <a:cs typeface="+mn-cs"/>
              </a:rPr>
              <a:t>5) Broadcast State </a:t>
            </a:r>
            <a:r>
              <a:rPr lang="zh-CN" altLang="en-US" dirty="0">
                <a:latin typeface="+mn-lt"/>
                <a:cs typeface="+mn-cs"/>
              </a:rPr>
              <a:t>在运行时保存在内存中，目前还不能保存在</a:t>
            </a:r>
            <a:r>
              <a:rPr lang="en-US" altLang="zh-CN" dirty="0" err="1">
                <a:latin typeface="+mn-lt"/>
                <a:cs typeface="+mn-cs"/>
              </a:rPr>
              <a:t>RocksDB</a:t>
            </a:r>
            <a:r>
              <a:rPr lang="en-US" altLang="zh-CN" dirty="0">
                <a:latin typeface="+mn-lt"/>
                <a:cs typeface="+mn-cs"/>
              </a:rPr>
              <a:t> State Backend </a:t>
            </a:r>
            <a:r>
              <a:rPr lang="zh-CN" altLang="en-US" dirty="0">
                <a:latin typeface="+mn-lt"/>
                <a:cs typeface="+mn-cs"/>
              </a:rPr>
              <a:t>中。</a:t>
            </a:r>
          </a:p>
          <a:p>
            <a:endParaRPr lang="zh-CN" altLang="en-US" dirty="0"/>
          </a:p>
        </p:txBody>
      </p:sp>
    </p:spTree>
    <p:extLst>
      <p:ext uri="{BB962C8B-B14F-4D97-AF65-F5344CB8AC3E}">
        <p14:creationId xmlns:p14="http://schemas.microsoft.com/office/powerpoint/2010/main" val="10833388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代码示例</a:t>
            </a:r>
            <a:endParaRPr lang="en-US" altLang="zh-CN" dirty="0"/>
          </a:p>
        </p:txBody>
      </p:sp>
      <p:sp>
        <p:nvSpPr>
          <p:cNvPr id="3" name="文本占位符 2"/>
          <p:cNvSpPr>
            <a:spLocks noGrp="1"/>
          </p:cNvSpPr>
          <p:nvPr>
            <p:ph type="body" sz="quarter" idx="10"/>
          </p:nvPr>
        </p:nvSpPr>
        <p:spPr/>
        <p:txBody>
          <a:bodyPr/>
          <a:lstStyle/>
          <a:p>
            <a:pPr>
              <a:spcBef>
                <a:spcPts val="150"/>
              </a:spcBef>
              <a:spcAft>
                <a:spcPts val="15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Flink+Kafka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实现</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End-to-End Exactly-Once</a:t>
            </a:r>
          </a:p>
        </p:txBody>
      </p:sp>
      <p:sp>
        <p:nvSpPr>
          <p:cNvPr id="9" name="文本框 8">
            <a:extLst>
              <a:ext uri="{FF2B5EF4-FFF2-40B4-BE49-F238E27FC236}">
                <a16:creationId xmlns:a16="http://schemas.microsoft.com/office/drawing/2014/main" id="{69390006-5806-4C7F-ABAA-4D8A038A9074}"/>
              </a:ext>
            </a:extLst>
          </p:cNvPr>
          <p:cNvSpPr txBox="1"/>
          <p:nvPr/>
        </p:nvSpPr>
        <p:spPr>
          <a:xfrm>
            <a:off x="782320" y="1523499"/>
            <a:ext cx="9764049" cy="369332"/>
          </a:xfrm>
          <a:prstGeom prst="rect">
            <a:avLst/>
          </a:prstGeom>
          <a:noFill/>
        </p:spPr>
        <p:txBody>
          <a:bodyPr wrap="square">
            <a:spAutoFit/>
          </a:bodyPr>
          <a:lstStyle/>
          <a:p>
            <a:pPr>
              <a:spcBef>
                <a:spcPts val="150"/>
              </a:spcBef>
              <a:spcAft>
                <a:spcPts val="150"/>
              </a:spcAft>
            </a:pPr>
            <a:r>
              <a:rPr lang="en-US" altLang="zh-CN" sz="1800" u="sng" dirty="0">
                <a:solidFill>
                  <a:srgbClr val="800080"/>
                </a:solidFill>
                <a:effectLst/>
                <a:latin typeface="Times New Roman" panose="02020603050405020304" pitchFamily="18" charset="0"/>
                <a:ea typeface="微软雅黑 Light" panose="020B0502040204020203" pitchFamily="34" charset="-122"/>
                <a:cs typeface="Times New Roman" panose="02020603050405020304" pitchFamily="18" charset="0"/>
                <a:hlinkClick r:id="rId2"/>
              </a:rPr>
              <a:t>https://ververica.cn/developers/flink-kafka-end-to-end-exactly-once-analysis/</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5" name="TextBox 3">
            <a:extLst>
              <a:ext uri="{FF2B5EF4-FFF2-40B4-BE49-F238E27FC236}">
                <a16:creationId xmlns:a16="http://schemas.microsoft.com/office/drawing/2014/main" id="{6410285E-D4DD-4C42-91E5-4912512B3EC7}"/>
              </a:ext>
            </a:extLst>
          </p:cNvPr>
          <p:cNvSpPr txBox="1"/>
          <p:nvPr/>
        </p:nvSpPr>
        <p:spPr>
          <a:xfrm>
            <a:off x="563922" y="1959059"/>
            <a:ext cx="10992716" cy="4852610"/>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类型</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2:</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建议参数</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设置两个</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Checkpoint </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之间最少等待时间</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如设置</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Checkpoint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之间最少是要等</a:t>
            </a:r>
            <a:r>
              <a:rPr lang="zh-CN" altLang="en-US"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500ms(</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为了避免每隔</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1000ms</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做一次</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Checkpoint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的时候</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前一次太慢和后一次重叠到一起去了</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如</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高速公路上</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每隔</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1s</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关口放行一辆车</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但是规定了两车之前的最小车距为</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500m</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env.getCheckpointConfig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setMinPauseBetweenCheckpoints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500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默认是</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0</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设置如果在做</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Checkpoint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过程中出现错误，是否让整体任务失败：</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true</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是</a:t>
            </a:r>
            <a:r>
              <a:rPr lang="zh-CN" altLang="en-US"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false</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不是</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env.getCheckpointConfig</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setFailOnCheckpointingErrors</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(false);//</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默认是</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true</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env.getCheckpointConfig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setTolerableCheckpointFailureNumber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默认值为</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0</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，表示不容忍任何检查点失败</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设置是否清理检查点</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表示</a:t>
            </a:r>
            <a:r>
              <a:rPr lang="zh-CN" altLang="en-US"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Cancel </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时是否需要保留当前的</a:t>
            </a:r>
            <a:r>
              <a:rPr lang="zh-CN" altLang="en-US"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Checkpoint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，默认</a:t>
            </a:r>
            <a:r>
              <a:rPr lang="zh-CN" altLang="en-US"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Checkpoint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会在作业被</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Cancel</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时被删除</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ExternalizedCheckpointCleanup.DELETE_ON_CANCELLATION</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true,</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当作业被取消时，删除外部的</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checkpoint(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默认值</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ExternalizedCheckpointCleanup.RETAIN_ON_CANCELLATION</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false,</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当作业被取消时，保留外部的</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checkpoint</a:t>
            </a:r>
          </a:p>
          <a:p>
            <a:pPr>
              <a:spcBef>
                <a:spcPts val="150"/>
              </a:spcBef>
              <a:spcAft>
                <a:spcPts val="150"/>
              </a:spcAft>
            </a:pP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env.getCheckpointConfig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enableExternalizedCheckpoints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(CheckpointConfig.ExternalizedCheckpointCleanup.</a:t>
            </a:r>
            <a:r>
              <a:rPr lang="en-US" altLang="zh-CN" sz="1800" b="1" i="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RETAIN_ON_CANCELLATION</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1857013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代码示例</a:t>
            </a:r>
            <a:endParaRPr lang="en-US" altLang="zh-CN" dirty="0"/>
          </a:p>
        </p:txBody>
      </p:sp>
      <p:sp>
        <p:nvSpPr>
          <p:cNvPr id="3" name="文本占位符 2"/>
          <p:cNvSpPr>
            <a:spLocks noGrp="1"/>
          </p:cNvSpPr>
          <p:nvPr>
            <p:ph type="body" sz="quarter" idx="10"/>
          </p:nvPr>
        </p:nvSpPr>
        <p:spPr/>
        <p:txBody>
          <a:bodyPr/>
          <a:lstStyle/>
          <a:p>
            <a:pPr>
              <a:spcBef>
                <a:spcPts val="150"/>
              </a:spcBef>
              <a:spcAft>
                <a:spcPts val="15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Flink+Kafka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实现</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End-to-End Exactly-Once</a:t>
            </a:r>
          </a:p>
        </p:txBody>
      </p:sp>
      <p:sp>
        <p:nvSpPr>
          <p:cNvPr id="9" name="文本框 8">
            <a:extLst>
              <a:ext uri="{FF2B5EF4-FFF2-40B4-BE49-F238E27FC236}">
                <a16:creationId xmlns:a16="http://schemas.microsoft.com/office/drawing/2014/main" id="{69390006-5806-4C7F-ABAA-4D8A038A9074}"/>
              </a:ext>
            </a:extLst>
          </p:cNvPr>
          <p:cNvSpPr txBox="1"/>
          <p:nvPr/>
        </p:nvSpPr>
        <p:spPr>
          <a:xfrm>
            <a:off x="782320" y="1523499"/>
            <a:ext cx="9764049" cy="369332"/>
          </a:xfrm>
          <a:prstGeom prst="rect">
            <a:avLst/>
          </a:prstGeom>
          <a:noFill/>
        </p:spPr>
        <p:txBody>
          <a:bodyPr wrap="square">
            <a:spAutoFit/>
          </a:bodyPr>
          <a:lstStyle/>
          <a:p>
            <a:pPr>
              <a:spcBef>
                <a:spcPts val="150"/>
              </a:spcBef>
              <a:spcAft>
                <a:spcPts val="150"/>
              </a:spcAft>
            </a:pPr>
            <a:r>
              <a:rPr lang="en-US" altLang="zh-CN" sz="1800" u="sng" dirty="0">
                <a:solidFill>
                  <a:srgbClr val="800080"/>
                </a:solidFill>
                <a:effectLst/>
                <a:latin typeface="Times New Roman" panose="02020603050405020304" pitchFamily="18" charset="0"/>
                <a:ea typeface="微软雅黑 Light" panose="020B0502040204020203" pitchFamily="34" charset="-122"/>
                <a:cs typeface="Times New Roman" panose="02020603050405020304" pitchFamily="18" charset="0"/>
                <a:hlinkClick r:id="rId2"/>
              </a:rPr>
              <a:t>https://ververica.cn/developers/flink-kafka-end-to-end-exactly-once-analysis/</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5" name="TextBox 3">
            <a:extLst>
              <a:ext uri="{FF2B5EF4-FFF2-40B4-BE49-F238E27FC236}">
                <a16:creationId xmlns:a16="http://schemas.microsoft.com/office/drawing/2014/main" id="{6410285E-D4DD-4C42-91E5-4912512B3EC7}"/>
              </a:ext>
            </a:extLst>
          </p:cNvPr>
          <p:cNvSpPr txBox="1"/>
          <p:nvPr/>
        </p:nvSpPr>
        <p:spPr>
          <a:xfrm>
            <a:off x="563922" y="1959059"/>
            <a:ext cx="10992716" cy="4801314"/>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类型</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3:</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直接使用默认的即可</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设置</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checkpoint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的执行模式为</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EXACTLY_ONCE(</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默认</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env.getCheckpointConfig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setCheckpointingMode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CheckpointingMode.</a:t>
            </a:r>
            <a:r>
              <a:rPr lang="en-US" altLang="zh-CN" sz="1800" b="1"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EXACTLY_ONCE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设置</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checkpoint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的超时时间</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如果</a:t>
            </a:r>
            <a:r>
              <a:rPr lang="zh-CN" altLang="en-US"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Checkpoint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在</a:t>
            </a:r>
            <a:r>
              <a:rPr lang="zh-CN" altLang="en-US"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60s</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内尚未完成说明该次</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Checkpoint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失败</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则丢弃。</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env.getCheckpointConfig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setCheckpointTimeout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60000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默认</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10</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分钟</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设置同一时间有多少个</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checkpoint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可以同时执行</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env.getCheckpointConfig</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setMaxConcurrentCheckpoints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默认为</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1</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重启策略</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env.setRestartStrategy</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RestartStrategies.</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fixedDelayRestart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3</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a:t>
            </a:r>
            <a:r>
              <a:rPr lang="en-US" altLang="zh-CN" sz="1800" i="1"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of</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TimeUnit.</a:t>
            </a:r>
            <a:r>
              <a:rPr lang="en-US" altLang="zh-CN" sz="1800" b="1"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SECONDS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Properties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props_source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Properties();</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props_source.setProperty</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bootstrap.servers</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"node1:9092"</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props_source.setProperty</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"group.id"</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flink</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props_source.setProperty</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auto.offset.reset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"latest"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props_source.setProperty</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flink.partition-discovery.interval-millis</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"5000"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会开启一个后台线程每隔</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5s</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检测一下</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Kafka</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的分区情况</a:t>
            </a: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41561465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代码示例</a:t>
            </a:r>
            <a:endParaRPr lang="en-US" altLang="zh-CN" dirty="0"/>
          </a:p>
        </p:txBody>
      </p:sp>
      <p:sp>
        <p:nvSpPr>
          <p:cNvPr id="3" name="文本占位符 2"/>
          <p:cNvSpPr>
            <a:spLocks noGrp="1"/>
          </p:cNvSpPr>
          <p:nvPr>
            <p:ph type="body" sz="quarter" idx="10"/>
          </p:nvPr>
        </p:nvSpPr>
        <p:spPr/>
        <p:txBody>
          <a:bodyPr/>
          <a:lstStyle/>
          <a:p>
            <a:pPr>
              <a:spcBef>
                <a:spcPts val="150"/>
              </a:spcBef>
              <a:spcAft>
                <a:spcPts val="15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Flink+Kafka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实现</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End-to-End Exactly-Once</a:t>
            </a:r>
          </a:p>
        </p:txBody>
      </p:sp>
      <p:sp>
        <p:nvSpPr>
          <p:cNvPr id="9" name="文本框 8">
            <a:extLst>
              <a:ext uri="{FF2B5EF4-FFF2-40B4-BE49-F238E27FC236}">
                <a16:creationId xmlns:a16="http://schemas.microsoft.com/office/drawing/2014/main" id="{69390006-5806-4C7F-ABAA-4D8A038A9074}"/>
              </a:ext>
            </a:extLst>
          </p:cNvPr>
          <p:cNvSpPr txBox="1"/>
          <p:nvPr/>
        </p:nvSpPr>
        <p:spPr>
          <a:xfrm>
            <a:off x="782320" y="1523499"/>
            <a:ext cx="9764049" cy="369332"/>
          </a:xfrm>
          <a:prstGeom prst="rect">
            <a:avLst/>
          </a:prstGeom>
          <a:noFill/>
        </p:spPr>
        <p:txBody>
          <a:bodyPr wrap="square">
            <a:spAutoFit/>
          </a:bodyPr>
          <a:lstStyle/>
          <a:p>
            <a:pPr>
              <a:spcBef>
                <a:spcPts val="150"/>
              </a:spcBef>
              <a:spcAft>
                <a:spcPts val="150"/>
              </a:spcAft>
            </a:pPr>
            <a:r>
              <a:rPr lang="en-US" altLang="zh-CN" sz="1800" u="sng" dirty="0">
                <a:solidFill>
                  <a:srgbClr val="800080"/>
                </a:solidFill>
                <a:effectLst/>
                <a:latin typeface="Times New Roman" panose="02020603050405020304" pitchFamily="18" charset="0"/>
                <a:ea typeface="微软雅黑 Light" panose="020B0502040204020203" pitchFamily="34" charset="-122"/>
                <a:cs typeface="Times New Roman" panose="02020603050405020304" pitchFamily="18" charset="0"/>
                <a:hlinkClick r:id="rId2"/>
              </a:rPr>
              <a:t>https://ververica.cn/developers/flink-kafka-end-to-end-exactly-once-analysis/</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5" name="TextBox 3">
            <a:extLst>
              <a:ext uri="{FF2B5EF4-FFF2-40B4-BE49-F238E27FC236}">
                <a16:creationId xmlns:a16="http://schemas.microsoft.com/office/drawing/2014/main" id="{6410285E-D4DD-4C42-91E5-4912512B3EC7}"/>
              </a:ext>
            </a:extLst>
          </p:cNvPr>
          <p:cNvSpPr txBox="1"/>
          <p:nvPr/>
        </p:nvSpPr>
        <p:spPr>
          <a:xfrm>
            <a:off x="563922" y="1959059"/>
            <a:ext cx="10992716" cy="4247317"/>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props_source.setProperty</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enable.auto.commit</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"true");//</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没有</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Checkpoint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的时候使用自动提交偏移量到默认主题</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:__</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consumer_offsets</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中</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props_source.setProperty</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("auto.commit.interval.ms", "2000");</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kafkaSource</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就是</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KafkaConsumer</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FlinkKafkaConsumer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&lt;String&gt;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kafkaSource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FlinkKafkaConsumer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&lt;&gt;(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flink_kafka</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SimpleStringSchema</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props_source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kafkaSource.setStartFromLatest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kafkaSource.setStartFromGroupOffsets</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设置从记录的</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offset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开始消费</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如果没有记录从</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auto.offset.reset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配置开始消费</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kafkaSource.setStartFromEarliest</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设置直接从</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Earliest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消费</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和</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auto.offset.reset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配置无关</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kafkaSource.setCommitOffsetsOnCheckpoints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true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执行</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Checkpoint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的时候提交</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offset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到</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Checkpoint(</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Flink</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用</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并且提交一份到默认主题</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:__</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consumer_offsets</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外部其他系统想用的话也可以获取到</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DataStreamSource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&lt;String&gt;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kafkaDS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env.addSource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kafkaSource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2840873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代码示例</a:t>
            </a:r>
            <a:endParaRPr lang="en-US" altLang="zh-CN" dirty="0"/>
          </a:p>
        </p:txBody>
      </p:sp>
      <p:sp>
        <p:nvSpPr>
          <p:cNvPr id="3" name="文本占位符 2"/>
          <p:cNvSpPr>
            <a:spLocks noGrp="1"/>
          </p:cNvSpPr>
          <p:nvPr>
            <p:ph type="body" sz="quarter" idx="10"/>
          </p:nvPr>
        </p:nvSpPr>
        <p:spPr/>
        <p:txBody>
          <a:bodyPr/>
          <a:lstStyle/>
          <a:p>
            <a:pPr>
              <a:spcBef>
                <a:spcPts val="150"/>
              </a:spcBef>
              <a:spcAft>
                <a:spcPts val="15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Flink+Kafka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实现</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End-to-End Exactly-Once</a:t>
            </a:r>
          </a:p>
        </p:txBody>
      </p:sp>
      <p:sp>
        <p:nvSpPr>
          <p:cNvPr id="5" name="TextBox 3">
            <a:extLst>
              <a:ext uri="{FF2B5EF4-FFF2-40B4-BE49-F238E27FC236}">
                <a16:creationId xmlns:a16="http://schemas.microsoft.com/office/drawing/2014/main" id="{6410285E-D4DD-4C42-91E5-4912512B3EC7}"/>
              </a:ext>
            </a:extLst>
          </p:cNvPr>
          <p:cNvSpPr txBox="1"/>
          <p:nvPr/>
        </p:nvSpPr>
        <p:spPr>
          <a:xfrm>
            <a:off x="599642" y="1322565"/>
            <a:ext cx="10992716" cy="5632311"/>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//3.Transformation</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//3.1</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切割出每个单词并直接记为</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1</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SingleOutputStreamOperator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&lt;Tuple2&lt;String, Integer&gt;&gt;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wordAndOneDS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kafkaDS.flatMap</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FlatMapFunction</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&lt;String, Tuple2&lt;String, Integer&gt;&gt;()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void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flatMap</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value, Collector&lt;Tuple2&lt;String, Integer&gt;&gt; out)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throws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Exception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//value</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就是每一行</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words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value.split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for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word : words)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Random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random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Random();</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int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i</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random.nextInt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5</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if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i</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&gt; </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3</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System.</a:t>
            </a:r>
            <a:r>
              <a:rPr lang="en-US" altLang="zh-CN" sz="1800" b="1"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out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.println</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b="1" dirty="0">
                <a:solidFill>
                  <a:srgbClr val="008000"/>
                </a:solidFill>
                <a:effectLst/>
                <a:latin typeface="黑体" panose="02010609060101010101" pitchFamily="49" charset="-122"/>
                <a:ea typeface="黑体" panose="02010609060101010101" pitchFamily="49" charset="-122"/>
                <a:cs typeface="Times New Roman" panose="02020603050405020304" pitchFamily="18" charset="0"/>
              </a:rPr>
              <a:t>出</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bug</a:t>
            </a:r>
            <a:r>
              <a:rPr lang="zh-CN" altLang="en-US" sz="1800" b="1" dirty="0">
                <a:solidFill>
                  <a:srgbClr val="008000"/>
                </a:solidFill>
                <a:effectLst/>
                <a:latin typeface="黑体" panose="02010609060101010101" pitchFamily="49" charset="-122"/>
                <a:ea typeface="黑体" panose="02010609060101010101" pitchFamily="49" charset="-122"/>
                <a:cs typeface="Times New Roman" panose="02020603050405020304" pitchFamily="18" charset="0"/>
              </a:rPr>
              <a:t>了</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throw 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RuntimeException</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b="1" dirty="0">
                <a:solidFill>
                  <a:srgbClr val="008000"/>
                </a:solidFill>
                <a:effectLst/>
                <a:latin typeface="黑体" panose="02010609060101010101" pitchFamily="49" charset="-122"/>
                <a:ea typeface="黑体" panose="02010609060101010101" pitchFamily="49" charset="-122"/>
                <a:cs typeface="Times New Roman" panose="02020603050405020304" pitchFamily="18" charset="0"/>
              </a:rPr>
              <a:t>出</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bug</a:t>
            </a:r>
            <a:r>
              <a:rPr lang="zh-CN" altLang="en-US" sz="1800" b="1" dirty="0">
                <a:solidFill>
                  <a:srgbClr val="008000"/>
                </a:solidFill>
                <a:effectLst/>
                <a:latin typeface="黑体" panose="02010609060101010101" pitchFamily="49" charset="-122"/>
                <a:ea typeface="黑体" panose="02010609060101010101" pitchFamily="49" charset="-122"/>
                <a:cs typeface="Times New Roman" panose="02020603050405020304" pitchFamily="18" charset="0"/>
              </a:rPr>
              <a:t>了</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out.collect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(Tuple2.</a:t>
            </a:r>
            <a:r>
              <a:rPr lang="en-US" altLang="zh-CN" sz="1800" i="1"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of</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(word, </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36096346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代码示例</a:t>
            </a:r>
            <a:endParaRPr lang="en-US" altLang="zh-CN" dirty="0"/>
          </a:p>
        </p:txBody>
      </p:sp>
      <p:sp>
        <p:nvSpPr>
          <p:cNvPr id="3" name="文本占位符 2"/>
          <p:cNvSpPr>
            <a:spLocks noGrp="1"/>
          </p:cNvSpPr>
          <p:nvPr>
            <p:ph type="body" sz="quarter" idx="10"/>
          </p:nvPr>
        </p:nvSpPr>
        <p:spPr>
          <a:xfrm>
            <a:off x="710880" y="805375"/>
            <a:ext cx="10698800" cy="517190"/>
          </a:xfrm>
        </p:spPr>
        <p:txBody>
          <a:bodyPr/>
          <a:lstStyle/>
          <a:p>
            <a:pPr>
              <a:spcBef>
                <a:spcPts val="150"/>
              </a:spcBef>
              <a:spcAft>
                <a:spcPts val="15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Flink+Kafka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实现</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End-to-End Exactly-Once</a:t>
            </a:r>
          </a:p>
        </p:txBody>
      </p:sp>
      <p:sp>
        <p:nvSpPr>
          <p:cNvPr id="5" name="TextBox 3">
            <a:extLst>
              <a:ext uri="{FF2B5EF4-FFF2-40B4-BE49-F238E27FC236}">
                <a16:creationId xmlns:a16="http://schemas.microsoft.com/office/drawing/2014/main" id="{6410285E-D4DD-4C42-91E5-4912512B3EC7}"/>
              </a:ext>
            </a:extLst>
          </p:cNvPr>
          <p:cNvSpPr txBox="1"/>
          <p:nvPr/>
        </p:nvSpPr>
        <p:spPr>
          <a:xfrm>
            <a:off x="599642" y="1322565"/>
            <a:ext cx="10992716" cy="5355312"/>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//3.2</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分组</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注意</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批处理的分组是</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groupBy</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流处理的分组是</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keyBy</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KeyedStream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&lt;Tuple2&lt;String, Integer&gt;, Tuple&gt;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groupedDS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wordAndOneDS.keyBy</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0</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//3.3</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聚合</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SingleOutputStreamOperator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&lt;Tuple2&lt;String, Integer&gt;&gt;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aggResult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groupedDS.sum</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//3.4</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将聚合结果转为自定义的字符串格式</a:t>
            </a:r>
            <a:b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b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SingleOutputStreamOperator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&lt;String&gt; result =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SingleOutputStreamOperator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&lt;String&gt;)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aggResult.map</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RichMapFunction</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&lt;Tuple2&lt;String, Integer&gt;, String&gt;()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@Override</a:t>
            </a:r>
            <a:b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8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public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String map(Tuple2&lt;String, Integer&gt; value)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throws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Exception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return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value.</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f0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value.</a:t>
            </a:r>
            <a:r>
              <a:rPr lang="en-US" altLang="zh-CN" sz="1800" b="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f1</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Properties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props_sink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Properties();</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props_sink.setProperty</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err="1">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bootstrap.servers</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"node1:9092"</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props_sink.setProperty</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"transaction.timeout.ms"</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1000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FF"/>
                </a:solidFill>
                <a:effectLst/>
                <a:latin typeface="Consolas" panose="020B0609020204030204" pitchFamily="49" charset="0"/>
                <a:ea typeface="微软雅黑 Light" panose="020B0502040204020203" pitchFamily="34" charset="-122"/>
                <a:cs typeface="Times New Roman" panose="02020603050405020304" pitchFamily="18" charset="0"/>
              </a:rPr>
              <a:t>5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设置事务超时时间，也可在</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kafka</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配置中设置</a:t>
            </a: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42650220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代码示例</a:t>
            </a:r>
            <a:endParaRPr lang="en-US" altLang="zh-CN" dirty="0"/>
          </a:p>
        </p:txBody>
      </p:sp>
      <p:sp>
        <p:nvSpPr>
          <p:cNvPr id="3" name="文本占位符 2"/>
          <p:cNvSpPr>
            <a:spLocks noGrp="1"/>
          </p:cNvSpPr>
          <p:nvPr>
            <p:ph type="body" sz="quarter" idx="10"/>
          </p:nvPr>
        </p:nvSpPr>
        <p:spPr>
          <a:xfrm>
            <a:off x="710880" y="805375"/>
            <a:ext cx="10698800" cy="517190"/>
          </a:xfrm>
        </p:spPr>
        <p:txBody>
          <a:bodyPr/>
          <a:lstStyle/>
          <a:p>
            <a:pPr>
              <a:spcBef>
                <a:spcPts val="150"/>
              </a:spcBef>
              <a:spcAft>
                <a:spcPts val="150"/>
              </a:spcAft>
            </a:pP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Flink+Kafka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实现</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End-to-End Exactly-Once</a:t>
            </a:r>
          </a:p>
        </p:txBody>
      </p:sp>
      <p:sp>
        <p:nvSpPr>
          <p:cNvPr id="5" name="TextBox 3">
            <a:extLst>
              <a:ext uri="{FF2B5EF4-FFF2-40B4-BE49-F238E27FC236}">
                <a16:creationId xmlns:a16="http://schemas.microsoft.com/office/drawing/2014/main" id="{6410285E-D4DD-4C42-91E5-4912512B3EC7}"/>
              </a:ext>
            </a:extLst>
          </p:cNvPr>
          <p:cNvSpPr txBox="1"/>
          <p:nvPr/>
        </p:nvSpPr>
        <p:spPr>
          <a:xfrm>
            <a:off x="599642" y="1322565"/>
            <a:ext cx="10992716" cy="5355312"/>
          </a:xfrm>
          <a:prstGeom prst="rect">
            <a:avLst/>
          </a:prstGeom>
          <a:solidFill>
            <a:srgbClr val="FFFFE4"/>
          </a:solidFill>
          <a:ln w="3175">
            <a:solidFill>
              <a:srgbClr val="919191"/>
            </a:solidFill>
          </a:ln>
        </p:spPr>
        <p:txBody>
          <a:bodyPr wrap="square">
            <a:spAutoFit/>
          </a:bodyPr>
          <a:lstStyle/>
          <a:p>
            <a:pPr>
              <a:spcBef>
                <a:spcPts val="150"/>
              </a:spcBef>
              <a:spcAft>
                <a:spcPts val="150"/>
              </a:spcAft>
            </a:pP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FlinkKafkaProducer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&lt;String&gt;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kafkaSink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FlinkKafkaProducer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&lt;&gt;(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8000"/>
                </a:solidFill>
                <a:effectLst/>
                <a:latin typeface="Consolas" panose="020B0609020204030204" pitchFamily="49" charset="0"/>
                <a:ea typeface="微软雅黑 Light" panose="020B0502040204020203" pitchFamily="34" charset="-122"/>
                <a:cs typeface="Times New Roman" panose="02020603050405020304" pitchFamily="18" charset="0"/>
              </a:rPr>
              <a:t>"flink_kafka2"</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KeyedSerializationSchemaWrapper</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&lt;String&gt;(</a:t>
            </a:r>
            <a:r>
              <a:rPr lang="en-US" altLang="zh-CN" sz="1800" b="1" dirty="0">
                <a:solidFill>
                  <a:srgbClr val="000080"/>
                </a:solidFill>
                <a:effectLst/>
                <a:latin typeface="Consolas" panose="020B0609020204030204" pitchFamily="49" charset="0"/>
                <a:ea typeface="微软雅黑 Light" panose="020B0502040204020203" pitchFamily="34" charset="-122"/>
                <a:cs typeface="Times New Roman" panose="02020603050405020304" pitchFamily="18" charset="0"/>
              </a:rPr>
              <a:t>new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SimpleStringSchema</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props_sink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FlinkKafkaProducer.Semantic.</a:t>
            </a:r>
            <a:r>
              <a:rPr lang="en-US" altLang="zh-CN" sz="1800" b="1" i="1" dirty="0" err="1">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EXACTLY_ONCE</a:t>
            </a:r>
            <a:br>
              <a:rPr lang="en-US" altLang="zh-CN" sz="1800" b="1" i="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b="1" i="1" dirty="0">
                <a:solidFill>
                  <a:srgbClr val="660E7A"/>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result.addSink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kafkaSink</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//5.execute</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err="1">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env.execute</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测试</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//1.</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创建主题</a:t>
            </a:r>
            <a:r>
              <a:rPr lang="zh-CN" altLang="en-US"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/export/server/kafka/bin/kafka-topics.sh --zookeeper node1:2181 --create --replication-factor 2 --partitions 3 --topic flink_kafka2</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//2.</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开启控制台生产者</a:t>
            </a:r>
            <a:r>
              <a:rPr lang="zh-CN" altLang="en-US"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/export/server/kafka/bin/kafka-console-producer.sh --broker-list node1:9092 --topic </a:t>
            </a:r>
            <a:r>
              <a:rPr lang="en-US" altLang="zh-CN" sz="1800" i="1" dirty="0" err="1">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flink_kafka</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//3.</a:t>
            </a:r>
            <a:r>
              <a:rPr lang="zh-CN" altLang="en-US" sz="1800" i="1" dirty="0">
                <a:solidFill>
                  <a:srgbClr val="808080"/>
                </a:solidFill>
                <a:effectLst/>
                <a:latin typeface="黑体" panose="02010609060101010101" pitchFamily="49" charset="-122"/>
                <a:ea typeface="黑体" panose="02010609060101010101" pitchFamily="49" charset="-122"/>
                <a:cs typeface="Times New Roman" panose="02020603050405020304" pitchFamily="18" charset="0"/>
              </a:rPr>
              <a:t>开启控制台消费者</a:t>
            </a:r>
            <a:r>
              <a:rPr lang="zh-CN" altLang="en-US"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/export/server/kafka/bin/kafka-console-consumer.sh --bootstrap-server node1:9092 --topic flink_kafka2</a:t>
            </a:r>
            <a:b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i="1" dirty="0">
                <a:solidFill>
                  <a:srgbClr val="808080"/>
                </a:solidFill>
                <a:effectLst/>
                <a:latin typeface="Consolas" panose="020B0609020204030204" pitchFamily="49" charset="0"/>
                <a:ea typeface="微软雅黑 Light" panose="020B0502040204020203" pitchFamily="34" charset="-122"/>
                <a:cs typeface="Times New Roman" panose="02020603050405020304" pitchFamily="18" charset="0"/>
              </a:rPr>
              <a:t>    </a:t>
            </a: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b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br>
            <a:r>
              <a:rPr lang="en-US" altLang="zh-CN" sz="1800" dirty="0">
                <a:solidFill>
                  <a:srgbClr val="000000"/>
                </a:solidFill>
                <a:effectLst/>
                <a:latin typeface="Consolas" panose="020B0609020204030204" pitchFamily="49" charset="0"/>
                <a:ea typeface="微软雅黑 Light" panose="020B0502040204020203" pitchFamily="34" charset="-122"/>
                <a:cs typeface="Times New Roman" panose="02020603050405020304" pitchFamily="18" charset="0"/>
              </a:rPr>
              <a:t>}</a:t>
            </a:r>
            <a:endPar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26992828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133315" y="2768283"/>
            <a:ext cx="7058685" cy="548322"/>
          </a:xfrm>
        </p:spPr>
        <p:txBody>
          <a:bodyPr>
            <a:normAutofit fontScale="90000"/>
          </a:bodyPr>
          <a:lstStyle/>
          <a:p>
            <a:r>
              <a:rPr lang="zh-CN" altLang="en-US"/>
              <a:t>第四章 异步</a:t>
            </a:r>
            <a:r>
              <a:rPr lang="en-US" altLang="zh-CN"/>
              <a:t>IO</a:t>
            </a:r>
            <a:endParaRPr lang="zh-CN" altLang="en-US" dirty="0"/>
          </a:p>
        </p:txBody>
      </p:sp>
      <p:sp>
        <p:nvSpPr>
          <p:cNvPr id="5" name="文本占位符 4"/>
          <p:cNvSpPr>
            <a:spLocks noGrp="1"/>
          </p:cNvSpPr>
          <p:nvPr>
            <p:ph type="body" sz="quarter" idx="11"/>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31477181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介绍</a:t>
            </a:r>
            <a:endParaRPr lang="en-US" altLang="zh-CN" dirty="0"/>
          </a:p>
        </p:txBody>
      </p:sp>
      <p:sp>
        <p:nvSpPr>
          <p:cNvPr id="3" name="文本占位符 2"/>
          <p:cNvSpPr>
            <a:spLocks noGrp="1"/>
          </p:cNvSpPr>
          <p:nvPr>
            <p:ph type="body" sz="quarter" idx="10"/>
          </p:nvPr>
        </p:nvSpPr>
        <p:spPr/>
        <p:txBody>
          <a:bodyPr/>
          <a:lstStyle/>
          <a:p>
            <a:r>
              <a:rPr lang="zh-CN" altLang="en-US" dirty="0"/>
              <a:t>异步</a:t>
            </a:r>
            <a:r>
              <a:rPr lang="en-US" altLang="zh-CN" dirty="0"/>
              <a:t>IO</a:t>
            </a:r>
            <a:r>
              <a:rPr lang="zh-CN" altLang="en-US" dirty="0"/>
              <a:t>操作的需求</a:t>
            </a:r>
          </a:p>
        </p:txBody>
      </p:sp>
      <p:sp>
        <p:nvSpPr>
          <p:cNvPr id="9" name="文本框 8">
            <a:extLst>
              <a:ext uri="{FF2B5EF4-FFF2-40B4-BE49-F238E27FC236}">
                <a16:creationId xmlns:a16="http://schemas.microsoft.com/office/drawing/2014/main" id="{69390006-5806-4C7F-ABAA-4D8A038A9074}"/>
              </a:ext>
            </a:extLst>
          </p:cNvPr>
          <p:cNvSpPr txBox="1"/>
          <p:nvPr/>
        </p:nvSpPr>
        <p:spPr>
          <a:xfrm>
            <a:off x="710880" y="1457271"/>
            <a:ext cx="10970132" cy="1908215"/>
          </a:xfrm>
          <a:prstGeom prst="rect">
            <a:avLst/>
          </a:prstGeom>
          <a:noFill/>
        </p:spPr>
        <p:txBody>
          <a:bodyPr wrap="square">
            <a:spAutoFit/>
          </a:bodyPr>
          <a:lstStyle/>
          <a:p>
            <a:pPr>
              <a:spcBef>
                <a:spcPts val="150"/>
              </a:spcBef>
              <a:spcAft>
                <a:spcPts val="150"/>
              </a:spcAft>
            </a:pPr>
            <a:r>
              <a:rPr lang="en-US" altLang="zh-CN" sz="1800" u="sng" dirty="0">
                <a:solidFill>
                  <a:srgbClr val="0000FF"/>
                </a:solidFill>
                <a:effectLst/>
                <a:latin typeface="宋体" panose="02010600030101010101" pitchFamily="2" charset="-122"/>
                <a:ea typeface="宋体" panose="02010600030101010101" pitchFamily="2" charset="-122"/>
                <a:cs typeface="Times New Roman" panose="02020603050405020304" pitchFamily="18" charset="0"/>
                <a:hlinkClick r:id="rId2"/>
              </a:rPr>
              <a:t>https://ci.apache.org/projects/flink/flink-docs-release-1.12/dev/stream/operators/asyncio.html</a:t>
            </a:r>
            <a:endPar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p>
          <a:p>
            <a:pPr>
              <a:spcBef>
                <a:spcPts val="150"/>
              </a:spcBef>
              <a:spcAft>
                <a:spcPts val="150"/>
              </a:spcAft>
            </a:pP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Async I/O </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是阿里巴巴贡献给社区的一个呼声非常高的特性，于</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1.2</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版本引入。主要目的是为了解决与外部系统交互时网络延迟成为了系统瓶颈的问题。</a:t>
            </a:r>
          </a:p>
          <a:p>
            <a:pPr>
              <a:spcBef>
                <a:spcPts val="150"/>
              </a:spcBef>
              <a:spcAft>
                <a:spcPts val="150"/>
              </a:spcAft>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流计算系统中经常需要与外部系统进行交互，我们通常的做法如向数据库发送用户</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的查询请求，然后等待结果返回，在这之前，我们的程序无法发送用户</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的查询请求。这是一种同步访问方式，如下图所示</a:t>
            </a:r>
          </a:p>
        </p:txBody>
      </p:sp>
      <p:pic>
        <p:nvPicPr>
          <p:cNvPr id="5" name="图片 4" descr="20190530000">
            <a:extLst>
              <a:ext uri="{FF2B5EF4-FFF2-40B4-BE49-F238E27FC236}">
                <a16:creationId xmlns:a16="http://schemas.microsoft.com/office/drawing/2014/main" id="{4DCA9A73-B8B8-4BE2-833E-78EA3CA29030}"/>
              </a:ext>
            </a:extLst>
          </p:cNvPr>
          <p:cNvPicPr>
            <a:picLocks noChangeAspect="1"/>
          </p:cNvPicPr>
          <p:nvPr/>
        </p:nvPicPr>
        <p:blipFill>
          <a:blip r:embed="rId3"/>
          <a:stretch>
            <a:fillRect/>
          </a:stretch>
        </p:blipFill>
        <p:spPr>
          <a:xfrm>
            <a:off x="2655792" y="3365486"/>
            <a:ext cx="6808975" cy="3194971"/>
          </a:xfrm>
          <a:prstGeom prst="rect">
            <a:avLst/>
          </a:prstGeom>
          <a:noFill/>
          <a:ln w="9525">
            <a:noFill/>
          </a:ln>
        </p:spPr>
      </p:pic>
    </p:spTree>
    <p:extLst>
      <p:ext uri="{BB962C8B-B14F-4D97-AF65-F5344CB8AC3E}">
        <p14:creationId xmlns:p14="http://schemas.microsoft.com/office/powerpoint/2010/main" val="27409355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介绍</a:t>
            </a:r>
            <a:endParaRPr lang="en-US" altLang="zh-CN" dirty="0"/>
          </a:p>
        </p:txBody>
      </p:sp>
      <p:sp>
        <p:nvSpPr>
          <p:cNvPr id="3" name="文本占位符 2"/>
          <p:cNvSpPr>
            <a:spLocks noGrp="1"/>
          </p:cNvSpPr>
          <p:nvPr>
            <p:ph type="body" sz="quarter" idx="10"/>
          </p:nvPr>
        </p:nvSpPr>
        <p:spPr/>
        <p:txBody>
          <a:bodyPr/>
          <a:lstStyle/>
          <a:p>
            <a:r>
              <a:rPr lang="zh-CN" altLang="en-US" dirty="0"/>
              <a:t>异步</a:t>
            </a:r>
            <a:r>
              <a:rPr lang="en-US" altLang="zh-CN" dirty="0"/>
              <a:t>IO</a:t>
            </a:r>
            <a:r>
              <a:rPr lang="zh-CN" altLang="en-US" dirty="0"/>
              <a:t>操作的需求</a:t>
            </a:r>
          </a:p>
        </p:txBody>
      </p:sp>
      <p:sp>
        <p:nvSpPr>
          <p:cNvPr id="9" name="文本框 8">
            <a:extLst>
              <a:ext uri="{FF2B5EF4-FFF2-40B4-BE49-F238E27FC236}">
                <a16:creationId xmlns:a16="http://schemas.microsoft.com/office/drawing/2014/main" id="{69390006-5806-4C7F-ABAA-4D8A038A9074}"/>
              </a:ext>
            </a:extLst>
          </p:cNvPr>
          <p:cNvSpPr txBox="1"/>
          <p:nvPr/>
        </p:nvSpPr>
        <p:spPr>
          <a:xfrm>
            <a:off x="710880" y="1646133"/>
            <a:ext cx="10970132" cy="1805623"/>
          </a:xfrm>
          <a:prstGeom prst="rect">
            <a:avLst/>
          </a:prstGeom>
          <a:noFill/>
        </p:spPr>
        <p:txBody>
          <a:bodyPr wrap="square">
            <a:spAutoFit/>
          </a:bodyPr>
          <a:lstStyle/>
          <a:p>
            <a:pPr marL="342900" lvl="0" indent="-342900">
              <a:spcBef>
                <a:spcPts val="150"/>
              </a:spcBef>
              <a:spcAft>
                <a:spcPts val="15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左图所示：通常实现方式是向数据库发送用户</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的查询请求（例如在</a:t>
            </a:r>
            <a:r>
              <a:rPr lang="en-US" altLang="zh-CN" sz="1800" b="1" dirty="0" err="1">
                <a:solidFill>
                  <a:srgbClr val="C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MapFunction</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中），然后等待结果返回，在这之前，我们无法发送用户</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的查询请求，这是一种同步访问的模式，图中棕色的长条标识等待时间，可以发现网络等待时间极大的阻碍了吞吐和延迟</a:t>
            </a:r>
          </a:p>
          <a:p>
            <a:pPr marL="342900" lvl="0" indent="-342900">
              <a:spcBef>
                <a:spcPts val="150"/>
              </a:spcBef>
              <a:spcAft>
                <a:spcPts val="15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右图所示：为了解决同步访问的问题，</a:t>
            </a:r>
            <a:r>
              <a:rPr lang="zh-CN" altLang="en-US" sz="1800" b="1" dirty="0">
                <a:solidFill>
                  <a:srgbClr val="C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异步模式可以并发的处理多个请求和回复</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，可以连续的向数据库发送用户</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b</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d</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等的请求，与此同时，哪个请求的回复先返回了就处理哪个回复，从而连续的请求之间不需要阻塞等待，这也正是</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Async I/O</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的实现原理。</a:t>
            </a:r>
          </a:p>
        </p:txBody>
      </p:sp>
    </p:spTree>
    <p:extLst>
      <p:ext uri="{BB962C8B-B14F-4D97-AF65-F5344CB8AC3E}">
        <p14:creationId xmlns:p14="http://schemas.microsoft.com/office/powerpoint/2010/main" val="7440983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介绍</a:t>
            </a:r>
            <a:endParaRPr lang="en-US" altLang="zh-CN" dirty="0"/>
          </a:p>
        </p:txBody>
      </p:sp>
      <p:sp>
        <p:nvSpPr>
          <p:cNvPr id="3" name="文本占位符 2"/>
          <p:cNvSpPr>
            <a:spLocks noGrp="1"/>
          </p:cNvSpPr>
          <p:nvPr>
            <p:ph type="body" sz="quarter" idx="10"/>
          </p:nvPr>
        </p:nvSpPr>
        <p:spPr/>
        <p:txBody>
          <a:bodyPr/>
          <a:lstStyle/>
          <a:p>
            <a:r>
              <a:rPr lang="zh-CN" altLang="en-US" dirty="0"/>
              <a:t>使用</a:t>
            </a:r>
            <a:r>
              <a:rPr lang="en-US" altLang="zh-CN" dirty="0" err="1"/>
              <a:t>Aysnc</a:t>
            </a:r>
            <a:r>
              <a:rPr lang="en-US" altLang="zh-CN" dirty="0"/>
              <a:t> I/O</a:t>
            </a:r>
            <a:r>
              <a:rPr lang="zh-CN" altLang="en-US" dirty="0"/>
              <a:t>的前提条件</a:t>
            </a:r>
          </a:p>
        </p:txBody>
      </p:sp>
      <p:sp>
        <p:nvSpPr>
          <p:cNvPr id="9" name="文本框 8">
            <a:extLst>
              <a:ext uri="{FF2B5EF4-FFF2-40B4-BE49-F238E27FC236}">
                <a16:creationId xmlns:a16="http://schemas.microsoft.com/office/drawing/2014/main" id="{69390006-5806-4C7F-ABAA-4D8A038A9074}"/>
              </a:ext>
            </a:extLst>
          </p:cNvPr>
          <p:cNvSpPr txBox="1"/>
          <p:nvPr/>
        </p:nvSpPr>
        <p:spPr>
          <a:xfrm>
            <a:off x="710880" y="1646133"/>
            <a:ext cx="10970132" cy="697627"/>
          </a:xfrm>
          <a:prstGeom prst="rect">
            <a:avLst/>
          </a:prstGeom>
          <a:noFill/>
        </p:spPr>
        <p:txBody>
          <a:bodyPr wrap="square">
            <a:spAutoFit/>
          </a:bodyPr>
          <a:lstStyle/>
          <a:p>
            <a:pPr marL="342900" lvl="0" indent="-342900">
              <a:spcBef>
                <a:spcPts val="150"/>
              </a:spcBef>
              <a:spcAft>
                <a:spcPts val="15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数据库</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或</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key/value</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存储系统</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提供支持异步请求的</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client</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。（如</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java</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的</a:t>
            </a:r>
            <a:r>
              <a:rPr lang="en-US" altLang="zh-CN" sz="1800" dirty="0" err="1">
                <a:effectLst/>
                <a:latin typeface="微软雅黑 Light" panose="020B0502040204020203" pitchFamily="34" charset="-122"/>
                <a:ea typeface="微软雅黑 Light" panose="020B0502040204020203" pitchFamily="34" charset="-122"/>
                <a:cs typeface="Times New Roman" panose="02020603050405020304" pitchFamily="18" charset="0"/>
              </a:rPr>
              <a:t>vertx</a:t>
            </a: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marL="342900" lvl="0" indent="-342900">
              <a:spcBef>
                <a:spcPts val="150"/>
              </a:spcBef>
              <a:spcAft>
                <a:spcPts val="150"/>
              </a:spcAft>
              <a:buFont typeface="Wingdings" panose="05000000000000000000" pitchFamily="2" charset="2"/>
              <a:buChar char=""/>
            </a:pPr>
            <a:r>
              <a:rPr lang="zh-CN" altLang="en-US"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没有异步请求客户端的话也可以将同步客户端丢到线程池中执行作为异步客户端</a:t>
            </a:r>
          </a:p>
        </p:txBody>
      </p:sp>
    </p:spTree>
    <p:extLst>
      <p:ext uri="{BB962C8B-B14F-4D97-AF65-F5344CB8AC3E}">
        <p14:creationId xmlns:p14="http://schemas.microsoft.com/office/powerpoint/2010/main" val="4208657595"/>
      </p:ext>
    </p:extLst>
  </p:cSld>
  <p:clrMapOvr>
    <a:masterClrMapping/>
  </p:clrMapOvr>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774</TotalTime>
  <Words>14618</Words>
  <Application>Microsoft Office PowerPoint</Application>
  <PresentationFormat>宽屏</PresentationFormat>
  <Paragraphs>618</Paragraphs>
  <Slides>123</Slides>
  <Notes>19</Notes>
  <HiddenSlides>0</HiddenSlides>
  <MMClips>0</MMClips>
  <ScaleCrop>false</ScaleCrop>
  <HeadingPairs>
    <vt:vector size="6" baseType="variant">
      <vt:variant>
        <vt:lpstr>已用的字体</vt:lpstr>
      </vt:variant>
      <vt:variant>
        <vt:i4>16</vt:i4>
      </vt:variant>
      <vt:variant>
        <vt:lpstr>主题</vt:lpstr>
      </vt:variant>
      <vt:variant>
        <vt:i4>8</vt:i4>
      </vt:variant>
      <vt:variant>
        <vt:lpstr>幻灯片标题</vt:lpstr>
      </vt:variant>
      <vt:variant>
        <vt:i4>123</vt:i4>
      </vt:variant>
    </vt:vector>
  </HeadingPairs>
  <TitlesOfParts>
    <vt:vector size="147" baseType="lpstr">
      <vt:lpstr>Alibaba PuHuiTi B</vt:lpstr>
      <vt:lpstr>Alibaba PuHuiTi M</vt:lpstr>
      <vt:lpstr>Alibaba PuHuiTi R</vt:lpstr>
      <vt:lpstr>阿里巴巴普惠体</vt:lpstr>
      <vt:lpstr>等线</vt:lpstr>
      <vt:lpstr>黑体</vt:lpstr>
      <vt:lpstr>宋体</vt:lpstr>
      <vt:lpstr>微软雅黑 Light</vt:lpstr>
      <vt:lpstr>Arial</vt:lpstr>
      <vt:lpstr>Calibri</vt:lpstr>
      <vt:lpstr>Consolas</vt:lpstr>
      <vt:lpstr>Lucida Console</vt:lpstr>
      <vt:lpstr>Segoe UI</vt:lpstr>
      <vt:lpstr>Times New Roman</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1_章节页版式（一级+二级标题）</vt:lpstr>
      <vt:lpstr>Flink高级特性和新特性</vt:lpstr>
      <vt:lpstr>PowerPoint 演示文稿</vt:lpstr>
      <vt:lpstr>PowerPoint 演示文稿</vt:lpstr>
      <vt:lpstr>第一章 BroadcastState</vt:lpstr>
      <vt:lpstr>BroadcastState介绍</vt:lpstr>
      <vt:lpstr>BroadcastState介绍</vt:lpstr>
      <vt:lpstr>数据</vt:lpstr>
      <vt:lpstr>数据</vt:lpstr>
      <vt:lpstr>数据</vt:lpstr>
      <vt:lpstr>需求-实现配置动态更新</vt:lpstr>
      <vt:lpstr>需求-实现配置动态更新</vt:lpstr>
      <vt:lpstr>编码步骤</vt:lpstr>
      <vt:lpstr>代码实现</vt:lpstr>
      <vt:lpstr>代码实现</vt:lpstr>
      <vt:lpstr>代码实现</vt:lpstr>
      <vt:lpstr>代码实现</vt:lpstr>
      <vt:lpstr>代码实现</vt:lpstr>
      <vt:lpstr>代码实现</vt:lpstr>
      <vt:lpstr>代码实现</vt:lpstr>
      <vt:lpstr>第二章 双流Join</vt:lpstr>
      <vt:lpstr>介绍</vt:lpstr>
      <vt:lpstr>Window Join</vt:lpstr>
      <vt:lpstr>Window Join</vt:lpstr>
      <vt:lpstr>Window Join</vt:lpstr>
      <vt:lpstr>Window Join</vt:lpstr>
      <vt:lpstr>Window Join</vt:lpstr>
      <vt:lpstr>Window Join</vt:lpstr>
      <vt:lpstr>Interval Join</vt:lpstr>
      <vt:lpstr>Interval Join</vt:lpstr>
      <vt:lpstr>代码演示</vt:lpstr>
      <vt:lpstr>代码演示</vt:lpstr>
      <vt:lpstr>代码演示</vt:lpstr>
      <vt:lpstr>代码演示</vt:lpstr>
      <vt:lpstr>代码演示</vt:lpstr>
      <vt:lpstr>代码演示</vt:lpstr>
      <vt:lpstr>代码演示</vt:lpstr>
      <vt:lpstr>代码演示</vt:lpstr>
      <vt:lpstr>代码演示</vt:lpstr>
      <vt:lpstr>代码演示</vt:lpstr>
      <vt:lpstr>代码演示</vt:lpstr>
      <vt:lpstr>代码演示</vt:lpstr>
      <vt:lpstr>代码演示</vt:lpstr>
      <vt:lpstr>代码演示</vt:lpstr>
      <vt:lpstr>代码演示</vt:lpstr>
      <vt:lpstr>代码演示</vt:lpstr>
      <vt:lpstr>代码演示</vt:lpstr>
      <vt:lpstr>代码演示</vt:lpstr>
      <vt:lpstr>第三章 End-toEnd Exactly-Once</vt:lpstr>
      <vt:lpstr>流处理的数据处理语义</vt:lpstr>
      <vt:lpstr>流处理的数据处理语义</vt:lpstr>
      <vt:lpstr>流处理的数据处理语义</vt:lpstr>
      <vt:lpstr>流处理的数据处理语义</vt:lpstr>
      <vt:lpstr>流处理的数据处理语义</vt:lpstr>
      <vt:lpstr>流处理的数据处理语义</vt:lpstr>
      <vt:lpstr>流处理的数据处理语义</vt:lpstr>
      <vt:lpstr>流处理的数据处理语义</vt:lpstr>
      <vt:lpstr>流处理的数据处理语义</vt:lpstr>
      <vt:lpstr>流处理的数据处理语义</vt:lpstr>
      <vt:lpstr>流处理的数据处理语义</vt:lpstr>
      <vt:lpstr>流处理的数据处理语义</vt:lpstr>
      <vt:lpstr>流处理的数据处理语义</vt:lpstr>
      <vt:lpstr>流处理的数据处理语义</vt:lpstr>
      <vt:lpstr>流处理的数据处理语义</vt:lpstr>
      <vt:lpstr>流处理的数据处理语义</vt:lpstr>
      <vt:lpstr>流处理的数据处理语义</vt:lpstr>
      <vt:lpstr>End-to-End Exactly-Once的实现</vt:lpstr>
      <vt:lpstr>End-to-End Exactly-Once的实现</vt:lpstr>
      <vt:lpstr>End-to-End Exactly-Once的实现</vt:lpstr>
      <vt:lpstr>End-to-End Exactly-Once的实现</vt:lpstr>
      <vt:lpstr>End-to-End Exactly-Once的实现</vt:lpstr>
      <vt:lpstr>End-to-End Exactly-Once的实现</vt:lpstr>
      <vt:lpstr>End-to-End Exactly-Once的实现</vt:lpstr>
      <vt:lpstr>End-to-End Exactly-Once的实现</vt:lpstr>
      <vt:lpstr>End-to-End Exactly-Once的实现</vt:lpstr>
      <vt:lpstr>End-to-End Exactly-Once的实现</vt:lpstr>
      <vt:lpstr>End-to-End Exactly-Once的实现</vt:lpstr>
      <vt:lpstr>Flink+Kafka的End-to-End Exactly-Once</vt:lpstr>
      <vt:lpstr>Flink+Kafka的End-to-End Exactly-Once</vt:lpstr>
      <vt:lpstr>Flink+Kafka的End-to-End Exactly-Once</vt:lpstr>
      <vt:lpstr>Flink+Kafka的End-to-End Exactly-Once</vt:lpstr>
      <vt:lpstr>Flink+Kafka的End-to-End Exactly-Once</vt:lpstr>
      <vt:lpstr>Flink+Kafka的End-to-End Exactly-Once</vt:lpstr>
      <vt:lpstr>Flink+Kafka的End-to-End Exactly-Once</vt:lpstr>
      <vt:lpstr>Flink+Kafka的End-to-End Exactly-Once</vt:lpstr>
      <vt:lpstr>Flink+Kafka的End-to-End Exactly-Once</vt:lpstr>
      <vt:lpstr>Flink+Kafka的End-to-End Exactly-Once</vt:lpstr>
      <vt:lpstr>Flink+Kafka的End-to-End Exactly-Once</vt:lpstr>
      <vt:lpstr>Flink+Kafka的End-to-End Exactly-Once</vt:lpstr>
      <vt:lpstr>代码示例</vt:lpstr>
      <vt:lpstr>代码示例</vt:lpstr>
      <vt:lpstr>代码示例</vt:lpstr>
      <vt:lpstr>代码示例</vt:lpstr>
      <vt:lpstr>代码示例</vt:lpstr>
      <vt:lpstr>代码示例</vt:lpstr>
      <vt:lpstr>代码示例</vt:lpstr>
      <vt:lpstr>第四章 异步IO</vt:lpstr>
      <vt:lpstr>介绍</vt:lpstr>
      <vt:lpstr>介绍</vt:lpstr>
      <vt:lpstr>介绍</vt:lpstr>
      <vt:lpstr>介绍</vt:lpstr>
      <vt:lpstr>介绍</vt:lpstr>
      <vt:lpstr>第五章 Streaming File Sink</vt:lpstr>
      <vt:lpstr>介绍</vt:lpstr>
      <vt:lpstr>介绍</vt:lpstr>
      <vt:lpstr>介绍</vt:lpstr>
      <vt:lpstr>介绍</vt:lpstr>
      <vt:lpstr>案例演示</vt:lpstr>
      <vt:lpstr>案例演示</vt:lpstr>
      <vt:lpstr>第六章 File Sink</vt:lpstr>
      <vt:lpstr>介绍</vt:lpstr>
      <vt:lpstr>介绍</vt:lpstr>
      <vt:lpstr>案例演示</vt:lpstr>
      <vt:lpstr>案例演示</vt:lpstr>
      <vt:lpstr>第七章 FlinkSQL整合Hive</vt:lpstr>
      <vt:lpstr>介绍</vt:lpstr>
      <vt:lpstr>集成Hive的基本方式</vt:lpstr>
      <vt:lpstr>准备工作</vt:lpstr>
      <vt:lpstr>准备工作</vt:lpstr>
      <vt:lpstr>准备工作</vt:lpstr>
      <vt:lpstr>SQL Cli</vt:lpstr>
      <vt:lpstr>SQL Cli</vt:lpstr>
      <vt:lpstr>代码演示</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caowei</cp:lastModifiedBy>
  <cp:revision>1037</cp:revision>
  <dcterms:created xsi:type="dcterms:W3CDTF">2020-03-31T02:23:00Z</dcterms:created>
  <dcterms:modified xsi:type="dcterms:W3CDTF">2021-01-21T02:57:41Z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2052-11.1.0.10024</vt:lpwstr>
  </property>
</Properties>
</file>